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Default Extension="jpeg" ContentType="image/jpeg"/>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Default Extension="wav" ContentType="audio/wav"/>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68" r:id="rId1"/>
  </p:sldMasterIdLst>
  <p:notesMasterIdLst>
    <p:notesMasterId r:id="rId22"/>
  </p:notesMasterIdLst>
  <p:handoutMasterIdLst>
    <p:handoutMasterId r:id="rId23"/>
  </p:handoutMasterIdLst>
  <p:sldIdLst>
    <p:sldId id="263" r:id="rId2"/>
    <p:sldId id="264" r:id="rId3"/>
    <p:sldId id="308" r:id="rId4"/>
    <p:sldId id="265" r:id="rId5"/>
    <p:sldId id="266" r:id="rId6"/>
    <p:sldId id="267" r:id="rId7"/>
    <p:sldId id="297" r:id="rId8"/>
    <p:sldId id="268" r:id="rId9"/>
    <p:sldId id="269" r:id="rId10"/>
    <p:sldId id="298" r:id="rId11"/>
    <p:sldId id="299" r:id="rId12"/>
    <p:sldId id="300" r:id="rId13"/>
    <p:sldId id="303" r:id="rId14"/>
    <p:sldId id="304" r:id="rId15"/>
    <p:sldId id="272" r:id="rId16"/>
    <p:sldId id="273" r:id="rId17"/>
    <p:sldId id="307" r:id="rId18"/>
    <p:sldId id="310" r:id="rId19"/>
    <p:sldId id="309" r:id="rId20"/>
    <p:sldId id="311" r:id="rId21"/>
  </p:sldIdLst>
  <p:sldSz cx="9144000" cy="6858000" type="screen4x3"/>
  <p:notesSz cx="6858000" cy="9144000"/>
  <p:defaultTextStyle>
    <a:defPPr>
      <a:defRPr lang="en-US"/>
    </a:defPPr>
    <a:lvl1pPr algn="l" rtl="0" fontAlgn="base">
      <a:spcBef>
        <a:spcPct val="0"/>
      </a:spcBef>
      <a:spcAft>
        <a:spcPct val="0"/>
      </a:spcAft>
      <a:defRPr sz="2400" kern="1200">
        <a:solidFill>
          <a:schemeClr val="tx1"/>
        </a:solidFill>
        <a:latin typeface="Times New Roman" pitchFamily="18" charset="0"/>
        <a:ea typeface="+mn-ea"/>
        <a:cs typeface="+mn-cs"/>
      </a:defRPr>
    </a:lvl1pPr>
    <a:lvl2pPr marL="457200" algn="l" rtl="0" fontAlgn="base">
      <a:spcBef>
        <a:spcPct val="0"/>
      </a:spcBef>
      <a:spcAft>
        <a:spcPct val="0"/>
      </a:spcAft>
      <a:defRPr sz="2400" kern="1200">
        <a:solidFill>
          <a:schemeClr val="tx1"/>
        </a:solidFill>
        <a:latin typeface="Times New Roman" pitchFamily="18" charset="0"/>
        <a:ea typeface="+mn-ea"/>
        <a:cs typeface="+mn-cs"/>
      </a:defRPr>
    </a:lvl2pPr>
    <a:lvl3pPr marL="914400" algn="l" rtl="0" fontAlgn="base">
      <a:spcBef>
        <a:spcPct val="0"/>
      </a:spcBef>
      <a:spcAft>
        <a:spcPct val="0"/>
      </a:spcAft>
      <a:defRPr sz="2400" kern="1200">
        <a:solidFill>
          <a:schemeClr val="tx1"/>
        </a:solidFill>
        <a:latin typeface="Times New Roman" pitchFamily="18" charset="0"/>
        <a:ea typeface="+mn-ea"/>
        <a:cs typeface="+mn-cs"/>
      </a:defRPr>
    </a:lvl3pPr>
    <a:lvl4pPr marL="1371600" algn="l" rtl="0" fontAlgn="base">
      <a:spcBef>
        <a:spcPct val="0"/>
      </a:spcBef>
      <a:spcAft>
        <a:spcPct val="0"/>
      </a:spcAft>
      <a:defRPr sz="2400" kern="1200">
        <a:solidFill>
          <a:schemeClr val="tx1"/>
        </a:solidFill>
        <a:latin typeface="Times New Roman" pitchFamily="18" charset="0"/>
        <a:ea typeface="+mn-ea"/>
        <a:cs typeface="+mn-cs"/>
      </a:defRPr>
    </a:lvl4pPr>
    <a:lvl5pPr marL="1828800" algn="l" rtl="0" fontAlgn="base">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showPr>
  <p:clrMru>
    <a:srgbClr val="FF9900"/>
    <a:srgbClr val="666633"/>
    <a:srgbClr val="666699"/>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082" autoAdjust="0"/>
  </p:normalViewPr>
  <p:slideViewPr>
    <p:cSldViewPr>
      <p:cViewPr varScale="1">
        <p:scale>
          <a:sx n="65" d="100"/>
          <a:sy n="65" d="100"/>
        </p:scale>
        <p:origin x="-1524"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963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69635"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9636"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69637"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B4400B0-4B34-48DE-AC46-606A487D23CF}" type="slidenum">
              <a:rPr lang="en-US"/>
              <a:pPr/>
              <a:t>‹#›</a:t>
            </a:fld>
            <a:endParaRPr lang="en-US"/>
          </a:p>
        </p:txBody>
      </p:sp>
    </p:spTree>
  </p:cSld>
  <p:clrMap bg1="lt1" tx1="dk1" bg2="lt2" tx2="dk2" accent1="accent1" accent2="accent2" accent3="accent3" accent4="accent4" accent5="accent5" accent6="accent6" hlink="hlink" folHlink="folHlink"/>
</p:handoutMaster>
</file>

<file path=ppt/media/audio1.wav>
</file>

<file path=ppt/media/audio10.wav>
</file>

<file path=ppt/media/audio11.wav>
</file>

<file path=ppt/media/audio12.wav>
</file>

<file path=ppt/media/audio13.wav>
</file>

<file path=ppt/media/audio14.wav>
</file>

<file path=ppt/media/audio15.wav>
</file>

<file path=ppt/media/audio16.wav>
</file>

<file path=ppt/media/audio17.wav>
</file>

<file path=ppt/media/audio18.wav>
</file>

<file path=ppt/media/audio19.wav>
</file>

<file path=ppt/media/audio2.wav>
</file>

<file path=ppt/media/audio20.wav>
</file>

<file path=ppt/media/audio3.wav>
</file>

<file path=ppt/media/audio4.wav>
</file>

<file path=ppt/media/audio5.wav>
</file>

<file path=ppt/media/audio6.wav>
</file>

<file path=ppt/media/audio7.wav>
</file>

<file path=ppt/media/audio8.wav>
</file>

<file path=ppt/media/audio9.wav>
</file>

<file path=ppt/media/image1.jpeg>
</file>

<file path=ppt/media/image2.jpeg>
</file>

<file path=ppt/media/image3.png>
</file>

<file path=ppt/media/image4.pn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65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66563"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65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6656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6656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6656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C05D0302-43FE-43A4-9300-EE5F0FED8720}"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Times New Roman" pitchFamily="18" charset="0"/>
        <a:ea typeface="+mn-ea"/>
        <a:cs typeface="+mn-cs"/>
      </a:defRPr>
    </a:lvl1pPr>
    <a:lvl2pPr marL="457200" algn="l" rtl="0" fontAlgn="base">
      <a:spcBef>
        <a:spcPct val="30000"/>
      </a:spcBef>
      <a:spcAft>
        <a:spcPct val="0"/>
      </a:spcAft>
      <a:defRPr sz="1200" kern="1200">
        <a:solidFill>
          <a:schemeClr val="tx1"/>
        </a:solidFill>
        <a:latin typeface="Times New Roman" pitchFamily="18" charset="0"/>
        <a:ea typeface="+mn-ea"/>
        <a:cs typeface="+mn-cs"/>
      </a:defRPr>
    </a:lvl2pPr>
    <a:lvl3pPr marL="914400" algn="l" rtl="0" fontAlgn="base">
      <a:spcBef>
        <a:spcPct val="30000"/>
      </a:spcBef>
      <a:spcAft>
        <a:spcPct val="0"/>
      </a:spcAft>
      <a:defRPr sz="1200" kern="1200">
        <a:solidFill>
          <a:schemeClr val="tx1"/>
        </a:solidFill>
        <a:latin typeface="Times New Roman" pitchFamily="18" charset="0"/>
        <a:ea typeface="+mn-ea"/>
        <a:cs typeface="+mn-cs"/>
      </a:defRPr>
    </a:lvl3pPr>
    <a:lvl4pPr marL="1371600" algn="l" rtl="0" fontAlgn="base">
      <a:spcBef>
        <a:spcPct val="30000"/>
      </a:spcBef>
      <a:spcAft>
        <a:spcPct val="0"/>
      </a:spcAft>
      <a:defRPr sz="1200" kern="1200">
        <a:solidFill>
          <a:schemeClr val="tx1"/>
        </a:solidFill>
        <a:latin typeface="Times New Roman" pitchFamily="18" charset="0"/>
        <a:ea typeface="+mn-ea"/>
        <a:cs typeface="+mn-cs"/>
      </a:defRPr>
    </a:lvl4pPr>
    <a:lvl5pPr marL="1828800" algn="l" rtl="0" fontAlgn="base">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Hi Guys</a:t>
            </a:r>
          </a:p>
          <a:p>
            <a:endParaRPr lang="en-US" dirty="0" smtClean="0"/>
          </a:p>
          <a:p>
            <a:r>
              <a:rPr lang="en-US" dirty="0" smtClean="0"/>
              <a:t>Welcome</a:t>
            </a:r>
            <a:r>
              <a:rPr lang="en-US" baseline="0" dirty="0" smtClean="0"/>
              <a:t> to the third in the series of the wonderful world of </a:t>
            </a:r>
            <a:r>
              <a:rPr lang="en-US" baseline="0" dirty="0" err="1" smtClean="0"/>
              <a:t>slidecasts</a:t>
            </a:r>
            <a:r>
              <a:rPr lang="en-US" baseline="0" dirty="0" smtClean="0"/>
              <a:t>. </a:t>
            </a:r>
            <a:r>
              <a:rPr lang="en-US" baseline="0" dirty="0" smtClean="0">
                <a:sym typeface="Wingdings" pitchFamily="2" charset="2"/>
              </a:rPr>
              <a:t>  I’m your host Sir Olpoc and for this </a:t>
            </a:r>
            <a:r>
              <a:rPr lang="en-US" baseline="0" dirty="0" err="1" smtClean="0">
                <a:sym typeface="Wingdings" pitchFamily="2" charset="2"/>
              </a:rPr>
              <a:t>slidecast</a:t>
            </a:r>
            <a:r>
              <a:rPr lang="en-US" baseline="0" dirty="0" smtClean="0">
                <a:sym typeface="Wingdings" pitchFamily="2" charset="2"/>
              </a:rPr>
              <a:t>, our focus would be project communications management.  So, without further adieu, let’s begin.</a:t>
            </a:r>
            <a:endParaRPr lang="en-US" dirty="0" smtClean="0"/>
          </a:p>
        </p:txBody>
      </p:sp>
      <p:sp>
        <p:nvSpPr>
          <p:cNvPr id="4" name="Slide Number Placeholder 3"/>
          <p:cNvSpPr>
            <a:spLocks noGrp="1"/>
          </p:cNvSpPr>
          <p:nvPr>
            <p:ph type="sldNum" sz="quarter" idx="10"/>
          </p:nvPr>
        </p:nvSpPr>
        <p:spPr/>
        <p:txBody>
          <a:bodyPr/>
          <a:lstStyle/>
          <a:p>
            <a:fld id="{C05D0302-43FE-43A4-9300-EE5F0FED8720}"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Key</a:t>
            </a:r>
            <a:r>
              <a:rPr lang="en-US" baseline="0" dirty="0" smtClean="0"/>
              <a:t> things though that need to be kept in mind: </a:t>
            </a:r>
          </a:p>
          <a:p>
            <a:endParaRPr lang="en-US" baseline="0" dirty="0" smtClean="0"/>
          </a:p>
          <a:p>
            <a:pPr marL="228600" indent="-228600">
              <a:buAutoNum type="arabicPeriod"/>
            </a:pPr>
            <a:r>
              <a:rPr lang="en-US" baseline="0" dirty="0" smtClean="0"/>
              <a:t>Don’t bury …..  If the info is important …let it be the first thing on your agenda </a:t>
            </a:r>
          </a:p>
          <a:p>
            <a:pPr marL="228600" indent="-228600">
              <a:buAutoNum type="arabicPeriod"/>
            </a:pPr>
            <a:r>
              <a:rPr lang="en-US" baseline="0" dirty="0" smtClean="0"/>
              <a:t>The same goes for bad information – don’t hide it, let it be basked in all it’s glory! (</a:t>
            </a:r>
            <a:r>
              <a:rPr lang="en-US" baseline="0" dirty="0" err="1" smtClean="0"/>
              <a:t>charing</a:t>
            </a:r>
            <a:r>
              <a:rPr lang="en-US" baseline="0" dirty="0" smtClean="0"/>
              <a:t>!)</a:t>
            </a:r>
          </a:p>
          <a:p>
            <a:pPr marL="228600" indent="-228600">
              <a:buAutoNum type="arabicPeriod"/>
            </a:pPr>
            <a:r>
              <a:rPr lang="en-US" baseline="0" dirty="0" smtClean="0"/>
              <a:t>Both formal and informal means of communication should be taken advantage….</a:t>
            </a:r>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Face to face is the most</a:t>
            </a:r>
            <a:r>
              <a:rPr lang="en-US" baseline="0" dirty="0" smtClean="0"/>
              <a:t> preferred means of communication – especially in projects.  If HP truly believed in their virtual teams, there should be no need for them to develop their virtual conference room…</a:t>
            </a:r>
          </a:p>
          <a:p>
            <a:endParaRPr lang="en-US" baseline="0" dirty="0" smtClean="0"/>
          </a:p>
          <a:p>
            <a:r>
              <a:rPr lang="en-US" baseline="0" dirty="0" smtClean="0"/>
              <a:t>With face to face, you also get to pick up other non-verbal forms of communication that you might not catch on a teleconference or an email – things like tone of voice, facial expressions an body language.</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how do we encourage more face to face interactions?  Well…</a:t>
            </a:r>
          </a:p>
        </p:txBody>
      </p:sp>
      <p:sp>
        <p:nvSpPr>
          <p:cNvPr id="4" name="Slide Number Placeholder 3"/>
          <p:cNvSpPr>
            <a:spLocks noGrp="1"/>
          </p:cNvSpPr>
          <p:nvPr>
            <p:ph type="sldNum" sz="quarter" idx="10"/>
          </p:nvPr>
        </p:nvSpPr>
        <p:spPr/>
        <p:txBody>
          <a:bodyPr/>
          <a:lstStyle/>
          <a:p>
            <a:fld id="{C05D0302-43FE-43A4-9300-EE5F0FED8720}"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Remember</a:t>
            </a:r>
            <a:r>
              <a:rPr lang="en-US" baseline="0" dirty="0" smtClean="0"/>
              <a:t> your MBTI, well, it can also be used for communications management….</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Othe</a:t>
            </a:r>
            <a:r>
              <a:rPr lang="en-US" baseline="0" dirty="0" smtClean="0"/>
              <a:t>r factors that might affect </a:t>
            </a:r>
            <a:r>
              <a:rPr lang="en-US" baseline="0" dirty="0" err="1" smtClean="0"/>
              <a:t>communciation</a:t>
            </a:r>
            <a:r>
              <a:rPr lang="en-US" baseline="0" dirty="0" smtClean="0"/>
              <a:t> would be the geographic location and cultural background of the people.</a:t>
            </a:r>
          </a:p>
          <a:p>
            <a:r>
              <a:rPr lang="en-US" baseline="0" dirty="0" smtClean="0"/>
              <a:t>When my sister is working from home, she sometimes needs to do a </a:t>
            </a:r>
            <a:r>
              <a:rPr lang="en-US" baseline="0" dirty="0" err="1" smtClean="0"/>
              <a:t>telecon</a:t>
            </a:r>
            <a:r>
              <a:rPr lang="en-US" baseline="0" dirty="0" smtClean="0"/>
              <a:t> and it does take her sometimes the whole day.  </a:t>
            </a:r>
            <a:r>
              <a:rPr lang="en-US" baseline="0" dirty="0" err="1" smtClean="0"/>
              <a:t>Minsan</a:t>
            </a:r>
            <a:r>
              <a:rPr lang="en-US" baseline="0" dirty="0" smtClean="0"/>
              <a:t> – for most of the conference call, the phone is on mute as she is only there to listen to the conversation and will only </a:t>
            </a:r>
            <a:r>
              <a:rPr lang="en-US" baseline="0" dirty="0" err="1" smtClean="0"/>
              <a:t>unmute</a:t>
            </a:r>
            <a:r>
              <a:rPr lang="en-US" baseline="0" dirty="0" smtClean="0"/>
              <a:t> it when she is asked a direct question by one of the people in the meeting.  Sometimes, she does both the EMIA and NA shift just to have a conference call with her team mates in Europe and North America for the roll out or release of an application.  </a:t>
            </a:r>
            <a:r>
              <a:rPr lang="en-US" baseline="0" dirty="0" err="1" smtClean="0"/>
              <a:t>Bawal</a:t>
            </a:r>
            <a:r>
              <a:rPr lang="en-US" baseline="0" dirty="0" smtClean="0"/>
              <a:t> </a:t>
            </a:r>
            <a:r>
              <a:rPr lang="en-US" baseline="0" dirty="0" err="1" smtClean="0"/>
              <a:t>ang</a:t>
            </a:r>
            <a:r>
              <a:rPr lang="en-US" baseline="0" dirty="0" smtClean="0"/>
              <a:t> </a:t>
            </a:r>
            <a:r>
              <a:rPr lang="en-US" baseline="0" dirty="0" err="1" smtClean="0"/>
              <a:t>matulog</a:t>
            </a:r>
            <a:r>
              <a:rPr lang="en-US" baseline="0" dirty="0" smtClean="0"/>
              <a:t>!  Good thing she’s a night owl.</a:t>
            </a:r>
          </a:p>
          <a:p>
            <a:endParaRPr lang="en-US" baseline="0" dirty="0" smtClean="0"/>
          </a:p>
          <a:p>
            <a:r>
              <a:rPr lang="en-US" baseline="0" dirty="0" smtClean="0"/>
              <a:t>Another factor to consider is that as the number of people increases in the project, the more you need to manage it well because you need to communicate the information to at most everyone in the project.  They say that the number of </a:t>
            </a:r>
            <a:r>
              <a:rPr lang="en-US" baseline="0" dirty="0" err="1" smtClean="0"/>
              <a:t>communiaction</a:t>
            </a:r>
            <a:r>
              <a:rPr lang="en-US" baseline="0" dirty="0" smtClean="0"/>
              <a:t> channels that you need to manage is equal to n time (n-1) divided by 2, where n is the number of people involved.  This can better be shown through a diagram.,</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slide</a:t>
            </a:r>
            <a:r>
              <a:rPr lang="en-US" baseline="0" dirty="0" smtClean="0"/>
              <a:t> shows the concept.  If there are only 2 people in the project, they only have to talk to each other to get the idea and the thought that needs to be expressed.  If there are 3, then the number of communication channels increases to 3;  If there are 4, then it goes to six, meaning, at the worst case, the project has to be managed through this six different communication channels.</a:t>
            </a:r>
          </a:p>
          <a:p>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third process is performance</a:t>
            </a:r>
            <a:r>
              <a:rPr lang="en-US" baseline="0" dirty="0" smtClean="0"/>
              <a:t> reporting.  This basically means how do we inform our stakeholders on the progress of the project – so, this is through our status reports, progress reports and forecasts (like through our PERT CPM – whether we need to crash a project or not; or through our EVMS)</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last process is managing</a:t>
            </a:r>
            <a:r>
              <a:rPr lang="en-US" baseline="0" dirty="0" smtClean="0"/>
              <a:t> stakeholders.  We’ve basically discussed this concept already, but in the context of communications management, we need to devise a way to identify and resolve various issues raised by a stakeholder.</a:t>
            </a:r>
          </a:p>
          <a:p>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To</a:t>
            </a:r>
            <a:r>
              <a:rPr lang="en-US" baseline="0" dirty="0" smtClean="0"/>
              <a:t> do this, it’s always a two step process – we identify the stakeholders and their influence on the project and then we create a strategy to manage them.  So, we can use the various matrices that we discussed in our stakeholder management topic in order to assist us here.  Then….</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
            </a:r>
            <a:r>
              <a:rPr lang="en-US" baseline="0" dirty="0" smtClean="0"/>
              <a:t> can create a stakeholder management strategy chart like this in order to know how to deal with these stakeholders. Again, we used this is something we already discussed in our stakeholder management topic</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 don’t</a:t>
            </a:r>
            <a:r>
              <a:rPr lang="en-US" baseline="0" dirty="0" smtClean="0"/>
              <a:t> think I need to stress the importance of good communications.  All of you have experienced this when you were doing your project proposal defense.  Most of you I think had the answer, but you were simply unable to communicate it well to the panel.  Given the short amount of time you were given, it was necessary to be able to communicate what the project was about and why it should be done.  </a:t>
            </a:r>
          </a:p>
          <a:p>
            <a:endParaRPr lang="en-US" baseline="0" dirty="0" smtClean="0"/>
          </a:p>
          <a:p>
            <a:r>
              <a:rPr lang="en-US" baseline="0" dirty="0" smtClean="0"/>
              <a:t>And I think what happened to most of you (not all of you, mind you) during the proposal defense also highlighted what a lot of people thought of IT professionals – that they are poor communicators.  Research has proven that in order for IT professionals to go up the corporate ladder and/or gain more sales, they must be able to communicate well.</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a:t>
            </a:r>
            <a:r>
              <a:rPr lang="en-US" baseline="0" dirty="0" smtClean="0"/>
              <a:t> problem though with communications is that there are a lot of dimensions to it.  </a:t>
            </a:r>
            <a:r>
              <a:rPr lang="en-US" baseline="0" dirty="0" err="1" smtClean="0"/>
              <a:t>Commun</a:t>
            </a:r>
            <a:r>
              <a:rPr lang="en-US" baseline="0" dirty="0" smtClean="0"/>
              <a:t> </a:t>
            </a:r>
            <a:r>
              <a:rPr lang="en-US" baseline="0" dirty="0" err="1" smtClean="0"/>
              <a:t>ication</a:t>
            </a:r>
            <a:r>
              <a:rPr lang="en-US" baseline="0" dirty="0" smtClean="0"/>
              <a:t> can be internal or external , formal or informal, horizontal (communicating to your </a:t>
            </a:r>
            <a:r>
              <a:rPr lang="en-US" baseline="0" dirty="0" err="1" smtClean="0"/>
              <a:t>boses</a:t>
            </a:r>
            <a:r>
              <a:rPr lang="en-US" baseline="0" dirty="0" smtClean="0"/>
              <a:t> and to your </a:t>
            </a:r>
            <a:r>
              <a:rPr lang="en-US" baseline="0" dirty="0" err="1" smtClean="0"/>
              <a:t>submordinates</a:t>
            </a:r>
            <a:r>
              <a:rPr lang="en-US" baseline="0" dirty="0" smtClean="0"/>
              <a:t>) or vertical (</a:t>
            </a:r>
            <a:r>
              <a:rPr lang="en-US" baseline="0" dirty="0" err="1" smtClean="0"/>
              <a:t>communciting</a:t>
            </a:r>
            <a:r>
              <a:rPr lang="en-US" baseline="0" dirty="0" smtClean="0"/>
              <a:t> with your peers).  It can be official or unofficial (i.e. new or showbiz </a:t>
            </a:r>
            <a:r>
              <a:rPr lang="en-US" baseline="0" dirty="0" err="1" smtClean="0"/>
              <a:t>balita</a:t>
            </a:r>
            <a:r>
              <a:rPr lang="en-US" baseline="0" dirty="0" smtClean="0"/>
              <a:t>!), written or oral, verbal or non verbal.</a:t>
            </a:r>
          </a:p>
          <a:p>
            <a:endParaRPr lang="en-US" baseline="0" dirty="0" smtClean="0"/>
          </a:p>
          <a:p>
            <a:r>
              <a:rPr lang="en-US" baseline="0" dirty="0" smtClean="0"/>
              <a:t>There is a host of websites, books, </a:t>
            </a:r>
            <a:r>
              <a:rPr lang="en-US" baseline="0" dirty="0" err="1" smtClean="0"/>
              <a:t>jourmals</a:t>
            </a:r>
            <a:r>
              <a:rPr lang="en-US" baseline="0" dirty="0" smtClean="0"/>
              <a:t> and magazines about this different types of communication – heck one of the courses that DISCS offered a few years ago was technical writing!  And the </a:t>
            </a:r>
            <a:r>
              <a:rPr lang="en-US" baseline="0" dirty="0" err="1" smtClean="0"/>
              <a:t>Eng;lish</a:t>
            </a:r>
            <a:r>
              <a:rPr lang="en-US" baseline="0" dirty="0" smtClean="0"/>
              <a:t> department is experimenting on business communication – which includes writing formal letters!  Hmm… </a:t>
            </a:r>
            <a:r>
              <a:rPr lang="en-US" baseline="0" dirty="0" err="1" smtClean="0"/>
              <a:t>meron</a:t>
            </a:r>
            <a:r>
              <a:rPr lang="en-US" baseline="0" dirty="0" smtClean="0"/>
              <a:t> </a:t>
            </a:r>
            <a:r>
              <a:rPr lang="en-US" baseline="0" dirty="0" err="1" smtClean="0"/>
              <a:t>kayang</a:t>
            </a:r>
            <a:r>
              <a:rPr lang="en-US" baseline="0" dirty="0" smtClean="0"/>
              <a:t> love letter writing (</a:t>
            </a:r>
            <a:r>
              <a:rPr lang="en-US" baseline="0" dirty="0" err="1" smtClean="0"/>
              <a:t>baka</a:t>
            </a:r>
            <a:r>
              <a:rPr lang="en-US" baseline="0" dirty="0" smtClean="0"/>
              <a:t> </a:t>
            </a:r>
            <a:r>
              <a:rPr lang="en-US" baseline="0" dirty="0" err="1" smtClean="0"/>
              <a:t>nga</a:t>
            </a:r>
            <a:r>
              <a:rPr lang="en-US" baseline="0" dirty="0" smtClean="0"/>
              <a:t> eh love letter twitting </a:t>
            </a:r>
            <a:r>
              <a:rPr lang="en-US" baseline="0" dirty="0" err="1" smtClean="0"/>
              <a:t>na</a:t>
            </a:r>
            <a:r>
              <a:rPr lang="en-US" baseline="0" dirty="0" smtClean="0"/>
              <a:t> </a:t>
            </a:r>
            <a:r>
              <a:rPr lang="en-US" baseline="0" dirty="0" err="1" smtClean="0"/>
              <a:t>lang</a:t>
            </a:r>
            <a:r>
              <a:rPr lang="en-US" baseline="0" dirty="0" smtClean="0"/>
              <a:t> </a:t>
            </a:r>
            <a:r>
              <a:rPr lang="en-US" baseline="0" dirty="0" err="1" smtClean="0"/>
              <a:t>siguro</a:t>
            </a:r>
            <a:r>
              <a:rPr lang="en-US" baseline="0" dirty="0" smtClean="0"/>
              <a:t> </a:t>
            </a:r>
            <a:r>
              <a:rPr lang="en-US" baseline="0" dirty="0" err="1" smtClean="0"/>
              <a:t>ang</a:t>
            </a:r>
            <a:r>
              <a:rPr lang="en-US" baseline="0" dirty="0" smtClean="0"/>
              <a:t> </a:t>
            </a:r>
            <a:r>
              <a:rPr lang="en-US" baseline="0" dirty="0" err="1" smtClean="0"/>
              <a:t>uso</a:t>
            </a:r>
            <a:r>
              <a:rPr lang="en-US" baseline="0" dirty="0" smtClean="0"/>
              <a:t> </a:t>
            </a:r>
            <a:r>
              <a:rPr lang="en-US" baseline="0" dirty="0" err="1" smtClean="0"/>
              <a:t>ngayon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take</a:t>
            </a:r>
            <a:r>
              <a:rPr lang="en-US" baseline="0" dirty="0" smtClean="0"/>
              <a:t> the perspective of project management.  There are  four processes involved in project communications : communications planning….</a:t>
            </a:r>
            <a:r>
              <a:rPr lang="en-US" baseline="0" dirty="0" err="1" smtClean="0"/>
              <a:t>yadah</a:t>
            </a:r>
            <a:r>
              <a:rPr lang="en-US" baseline="0" dirty="0" smtClean="0"/>
              <a:t>..</a:t>
            </a:r>
            <a:r>
              <a:rPr lang="en-US" baseline="0" dirty="0" err="1" smtClean="0"/>
              <a:t>yadah</a:t>
            </a:r>
            <a:r>
              <a:rPr lang="en-US" baseline="0" dirty="0" smtClean="0"/>
              <a:t>..</a:t>
            </a:r>
            <a:r>
              <a:rPr lang="en-US" baseline="0" dirty="0" err="1" smtClean="0"/>
              <a:t>yadah</a:t>
            </a:r>
            <a:r>
              <a:rPr lang="en-US" baseline="0" dirty="0" smtClean="0"/>
              <a:t>….</a:t>
            </a:r>
          </a:p>
          <a:p>
            <a:r>
              <a:rPr lang="en-US" baseline="0" dirty="0" smtClean="0"/>
              <a:t>The succeeding slides details each one of these processes.</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Now,</a:t>
            </a:r>
            <a:r>
              <a:rPr lang="en-US" baseline="0" dirty="0" smtClean="0"/>
              <a:t> every project should have some form of documentation with regards to how to communicate with the people involved in the project – in other words, the stakeholders.  We need to know what to communicate, to whom, and when and how to communicate this information.</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the communications plan should</a:t>
            </a:r>
            <a:r>
              <a:rPr lang="en-US" baseline="0" dirty="0" smtClean="0"/>
              <a:t> contain the following information….</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(Continue</a:t>
            </a:r>
            <a:r>
              <a:rPr lang="en-US" baseline="0" dirty="0" smtClean="0"/>
              <a:t> reading)</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 document that you can fill up</a:t>
            </a:r>
            <a:r>
              <a:rPr lang="en-US" baseline="0" dirty="0" smtClean="0"/>
              <a:t> to illustrate this communications plan is this communications plan for he identified stakeholders.</a:t>
            </a:r>
          </a:p>
          <a:p>
            <a:endParaRPr lang="en-US" baseline="0" dirty="0" smtClean="0"/>
          </a:p>
          <a:p>
            <a:r>
              <a:rPr lang="en-US" baseline="0" dirty="0" smtClean="0"/>
              <a:t>Of course, in order to guide you in filling up this form, you may use our discussion on stakeholders – that of their interest, power and influence in the project.</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Once we are able to identify what info</a:t>
            </a:r>
            <a:r>
              <a:rPr lang="en-US" baseline="0" dirty="0" smtClean="0"/>
              <a:t> needs to be communicated, we need to know now how to distribute it.  This is where the second process of </a:t>
            </a:r>
            <a:r>
              <a:rPr lang="en-US" baseline="0" dirty="0" err="1" smtClean="0"/>
              <a:t>communcations</a:t>
            </a:r>
            <a:r>
              <a:rPr lang="en-US" baseline="0" dirty="0" smtClean="0"/>
              <a:t> management comes in – information distribution.</a:t>
            </a:r>
          </a:p>
          <a:p>
            <a:endParaRPr lang="en-US" baseline="0" dirty="0" smtClean="0"/>
          </a:p>
          <a:p>
            <a:r>
              <a:rPr lang="en-US" baseline="0" dirty="0" smtClean="0"/>
              <a:t>For us, we also need to know what technology to use – kung face to face, email, documentation , twitter or </a:t>
            </a:r>
            <a:r>
              <a:rPr lang="en-US" baseline="0" dirty="0" err="1" smtClean="0"/>
              <a:t>facebook</a:t>
            </a:r>
            <a:r>
              <a:rPr lang="en-US" baseline="0" dirty="0" smtClean="0"/>
              <a:t>.  At your level, </a:t>
            </a:r>
            <a:r>
              <a:rPr lang="en-US" baseline="0" dirty="0" err="1" smtClean="0"/>
              <a:t>siguro</a:t>
            </a:r>
            <a:r>
              <a:rPr lang="en-US" baseline="0" dirty="0" smtClean="0"/>
              <a:t> </a:t>
            </a:r>
            <a:r>
              <a:rPr lang="en-US" baseline="0" dirty="0" err="1" smtClean="0"/>
              <a:t>pwedeng</a:t>
            </a:r>
            <a:r>
              <a:rPr lang="en-US" baseline="0" dirty="0" smtClean="0"/>
              <a:t> </a:t>
            </a:r>
            <a:r>
              <a:rPr lang="en-US" baseline="0" dirty="0" err="1" smtClean="0"/>
              <a:t>facebook</a:t>
            </a:r>
            <a:r>
              <a:rPr lang="en-US" baseline="0" dirty="0" smtClean="0"/>
              <a:t> </a:t>
            </a:r>
            <a:r>
              <a:rPr lang="en-US" baseline="0" dirty="0" err="1" smtClean="0"/>
              <a:t>para</a:t>
            </a:r>
            <a:r>
              <a:rPr lang="en-US" baseline="0" dirty="0" smtClean="0"/>
              <a:t> </a:t>
            </a:r>
            <a:r>
              <a:rPr lang="en-US" baseline="0" dirty="0" err="1" smtClean="0"/>
              <a:t>sa</a:t>
            </a:r>
            <a:r>
              <a:rPr lang="en-US" baseline="0" dirty="0" smtClean="0"/>
              <a:t> </a:t>
            </a:r>
            <a:r>
              <a:rPr lang="en-US" baseline="0" dirty="0" err="1" smtClean="0"/>
              <a:t>inyong</a:t>
            </a:r>
            <a:r>
              <a:rPr lang="en-US" baseline="0" dirty="0" smtClean="0"/>
              <a:t> group updates, </a:t>
            </a:r>
            <a:r>
              <a:rPr lang="en-US" baseline="0" dirty="0" err="1" smtClean="0"/>
              <a:t>pero</a:t>
            </a:r>
            <a:r>
              <a:rPr lang="en-US" baseline="0" dirty="0" smtClean="0"/>
              <a:t> kung </a:t>
            </a:r>
            <a:r>
              <a:rPr lang="en-US" baseline="0" dirty="0" err="1" smtClean="0"/>
              <a:t>kakausapin</a:t>
            </a:r>
            <a:r>
              <a:rPr lang="en-US" baseline="0" dirty="0" smtClean="0"/>
              <a:t> </a:t>
            </a:r>
            <a:r>
              <a:rPr lang="en-US" baseline="0" dirty="0" err="1" smtClean="0"/>
              <a:t>ninyo</a:t>
            </a:r>
            <a:r>
              <a:rPr lang="en-US" baseline="0" dirty="0" smtClean="0"/>
              <a:t> </a:t>
            </a:r>
            <a:r>
              <a:rPr lang="en-US" baseline="0" dirty="0" err="1" smtClean="0"/>
              <a:t>ang</a:t>
            </a:r>
            <a:r>
              <a:rPr lang="en-US" baseline="0" dirty="0" smtClean="0"/>
              <a:t> stakeholder </a:t>
            </a:r>
            <a:r>
              <a:rPr lang="en-US" baseline="0" dirty="0" err="1" smtClean="0"/>
              <a:t>ninyo</a:t>
            </a:r>
            <a:r>
              <a:rPr lang="en-US" baseline="0" dirty="0" smtClean="0"/>
              <a:t>, </a:t>
            </a:r>
            <a:r>
              <a:rPr lang="en-US" baseline="0" dirty="0" err="1" smtClean="0"/>
              <a:t>baka</a:t>
            </a:r>
            <a:r>
              <a:rPr lang="en-US" baseline="0" dirty="0" smtClean="0"/>
              <a:t> </a:t>
            </a:r>
            <a:r>
              <a:rPr lang="en-US" baseline="0" dirty="0" err="1" smtClean="0"/>
              <a:t>ayaw</a:t>
            </a:r>
            <a:r>
              <a:rPr lang="en-US" baseline="0" dirty="0" smtClean="0"/>
              <a:t> </a:t>
            </a:r>
            <a:r>
              <a:rPr lang="en-US" baseline="0" dirty="0" err="1" smtClean="0"/>
              <a:t>niyang</a:t>
            </a:r>
            <a:r>
              <a:rPr lang="en-US" baseline="0" dirty="0" smtClean="0"/>
              <a:t> </a:t>
            </a:r>
            <a:r>
              <a:rPr lang="en-US" baseline="0" dirty="0" err="1" smtClean="0"/>
              <a:t>maki</a:t>
            </a:r>
            <a:r>
              <a:rPr lang="en-US" baseline="0" dirty="0" smtClean="0"/>
              <a:t>-</a:t>
            </a:r>
            <a:r>
              <a:rPr lang="en-US" baseline="0" dirty="0" err="1" smtClean="0"/>
              <a:t>pag</a:t>
            </a:r>
            <a:r>
              <a:rPr lang="en-US" baseline="0" dirty="0" smtClean="0"/>
              <a:t>-friend </a:t>
            </a:r>
            <a:r>
              <a:rPr lang="en-US" baseline="0" dirty="0" err="1" smtClean="0"/>
              <a:t>sa</a:t>
            </a:r>
            <a:r>
              <a:rPr lang="en-US" baseline="0" dirty="0" smtClean="0"/>
              <a:t> </a:t>
            </a:r>
            <a:r>
              <a:rPr lang="en-US" baseline="0" dirty="0" err="1" smtClean="0"/>
              <a:t>inyo</a:t>
            </a:r>
            <a:r>
              <a:rPr lang="en-US" baseline="0" dirty="0" smtClean="0"/>
              <a:t>; so email might be a better means of distributing the information or you might need to set a more formal meeting.  This example also show whether a more formal (face to face) method might be more appropriate for some people and for some situations than other people and situations</a:t>
            </a:r>
            <a:endParaRPr lang="en-US" dirty="0"/>
          </a:p>
        </p:txBody>
      </p:sp>
      <p:sp>
        <p:nvSpPr>
          <p:cNvPr id="4" name="Slide Number Placeholder 3"/>
          <p:cNvSpPr>
            <a:spLocks noGrp="1"/>
          </p:cNvSpPr>
          <p:nvPr>
            <p:ph type="sldNum" sz="quarter" idx="10"/>
          </p:nvPr>
        </p:nvSpPr>
        <p:spPr/>
        <p:txBody>
          <a:bodyPr/>
          <a:lstStyle/>
          <a:p>
            <a:fld id="{C05D0302-43FE-43A4-9300-EE5F0FED8720}"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smtClean="0"/>
              <a:t>Click to edit Master title style</a:t>
            </a:r>
            <a:endParaRPr kumimoji="0" lang="en-US"/>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endParaRPr lang="en-US"/>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7154135E-4112-4F49-9D9D-1A7CD9B5B636}"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7DE2B0E4-DC41-4FAC-B693-A96FD369AA2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endParaRPr lang="en-US"/>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683AE5A5-0D9E-4581-BE27-1820A2566391}"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97AEAFC4-383E-477D-B90E-6E90F006C0AD}" type="slidenum">
              <a:rPr lang="en-US" smtClean="0"/>
              <a:pPr/>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endParaRPr lang="en-US"/>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3066F78F-C40E-4B39-BD54-F018E634E6F6}"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8" name="Date Placeholder 7"/>
          <p:cNvSpPr>
            <a:spLocks noGrp="1"/>
          </p:cNvSpPr>
          <p:nvPr>
            <p:ph type="dt" sz="half" idx="15"/>
          </p:nvPr>
        </p:nvSpPr>
        <p:spPr/>
        <p:txBody>
          <a:bodyPr rtlCol="0"/>
          <a:lstStyle/>
          <a:p>
            <a:endParaRPr lang="en-US"/>
          </a:p>
        </p:txBody>
      </p:sp>
      <p:sp>
        <p:nvSpPr>
          <p:cNvPr id="10" name="Slide Number Placeholder 9"/>
          <p:cNvSpPr>
            <a:spLocks noGrp="1"/>
          </p:cNvSpPr>
          <p:nvPr>
            <p:ph type="sldNum" sz="quarter" idx="16"/>
          </p:nvPr>
        </p:nvSpPr>
        <p:spPr/>
        <p:txBody>
          <a:bodyPr rtlCol="0"/>
          <a:lstStyle/>
          <a:p>
            <a:fld id="{C92BF404-63C9-4DD8-A97A-C9B735068235}"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smtClean="0"/>
              <a:t>Click to edit Master title style</a:t>
            </a:r>
            <a:endParaRPr kumimoji="0" lang="en-US"/>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5"/>
          </p:nvPr>
        </p:nvSpPr>
        <p:spPr/>
        <p:txBody>
          <a:bodyPr rtlCol="0"/>
          <a:lstStyle/>
          <a:p>
            <a:endParaRPr lang="en-US"/>
          </a:p>
        </p:txBody>
      </p:sp>
      <p:sp>
        <p:nvSpPr>
          <p:cNvPr id="12" name="Slide Number Placeholder 11"/>
          <p:cNvSpPr>
            <a:spLocks noGrp="1"/>
          </p:cNvSpPr>
          <p:nvPr>
            <p:ph type="sldNum" sz="quarter" idx="16"/>
          </p:nvPr>
        </p:nvSpPr>
        <p:spPr/>
        <p:txBody>
          <a:bodyPr rtlCol="0"/>
          <a:lstStyle/>
          <a:p>
            <a:fld id="{771D174F-3603-4824-B6BF-83CE7D50E709}" type="slidenum">
              <a:rPr lang="en-US" smtClean="0"/>
              <a:pPr/>
              <a:t>‹#›</a:t>
            </a:fld>
            <a:endParaRPr lang="en-US"/>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endParaRPr lang="en-US"/>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DF86698C-897D-4238-9B2C-31A891BA86FD}"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3F0C8691-9B8E-403E-9D8F-BEA7FBA6A03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C3BA825E-9116-4763-8B46-A559DE20AF59}" type="slidenum">
              <a:rPr lang="en-US" smtClean="0"/>
              <a:pPr/>
              <a:t>‹#›</a:t>
            </a:fld>
            <a:endParaRPr lang="en-US"/>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smtClean="0"/>
              <a:t>Click to edit Master title style</a:t>
            </a:r>
            <a:endParaRPr kumimoji="0" lang="en-US"/>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endParaRPr lang="en-US"/>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CEF4EDA0-F815-4E7D-A52A-30AA27F57565}" type="slidenum">
              <a:rPr lang="en-US" smtClean="0"/>
              <a:pPr/>
              <a:t>‹#›</a:t>
            </a:fld>
            <a:endParaRPr lang="en-US"/>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smtClean="0"/>
              <a:t>Click icon to add picture</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fld id="{23A271A1-F6D6-438B-A432-4747EE7ECD40}" type="datetimeFigureOut">
              <a:rPr lang="en-US" smtClean="0"/>
              <a:pPr/>
              <a:t>10/8/2012</a:t>
            </a:fld>
            <a:endParaRPr lang="en-US" sz="1400" dirty="0">
              <a:solidFill>
                <a:schemeClr val="tx2"/>
              </a:solidFill>
            </a:endParaRPr>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929D825F-4D0A-413C-B8EE-C8C6121CA4F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audio" Target="../media/audio1.wav"/><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audio" Target="../media/audio10.wav"/><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audio" Target="../media/audio11.wav"/><Relationship Id="rId5" Type="http://schemas.openxmlformats.org/officeDocument/2006/relationships/image" Target="../media/image4.png"/><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audio" Target="../media/audio12.wav"/><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audio" Target="../media/audio13.wav"/><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audio" Target="../media/audio14.wav"/><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audio" Target="../media/audio15.wav"/><Relationship Id="rId5" Type="http://schemas.openxmlformats.org/officeDocument/2006/relationships/image" Target="../media/image4.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audio" Target="../media/audio16.wav"/><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audio" Target="../media/audio17.wav"/><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audio" Target="../media/audio18.wav"/><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audio" Target="../media/audio19.wav"/><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audio" Target="../media/audio2.wav"/><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audio" Target="../media/audio20.wav"/></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audio" Target="../media/audio3.wav"/><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audio" Target="../media/audio4.wav"/><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audio" Target="../media/audio5.wav"/><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audio" Target="../media/audio6.wav"/><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audio" Target="../media/audio7.wav"/><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audio" Target="../media/audio8.wav"/><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audio" Target="../media/audio9.wav"/><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Rectangle 2"/>
          <p:cNvSpPr>
            <a:spLocks noGrp="1" noChangeArrowheads="1"/>
          </p:cNvSpPr>
          <p:nvPr>
            <p:ph type="ctrTitle"/>
          </p:nvPr>
        </p:nvSpPr>
        <p:spPr>
          <a:xfrm>
            <a:off x="685800" y="1135063"/>
            <a:ext cx="7772400" cy="1066800"/>
          </a:xfrm>
        </p:spPr>
        <p:txBody>
          <a:bodyPr/>
          <a:lstStyle/>
          <a:p>
            <a:r>
              <a:rPr lang="en-US" sz="3200" dirty="0"/>
              <a:t>Project Communications Management</a:t>
            </a:r>
          </a:p>
        </p:txBody>
      </p:sp>
      <p:sp>
        <p:nvSpPr>
          <p:cNvPr id="257027" name="Rectangle 3"/>
          <p:cNvSpPr>
            <a:spLocks noChangeArrowheads="1"/>
          </p:cNvSpPr>
          <p:nvPr/>
        </p:nvSpPr>
        <p:spPr bwMode="auto">
          <a:xfrm>
            <a:off x="1828800" y="4191000"/>
            <a:ext cx="6858000" cy="1349375"/>
          </a:xfrm>
          <a:prstGeom prst="rect">
            <a:avLst/>
          </a:prstGeom>
          <a:noFill/>
          <a:ln w="9525">
            <a:noFill/>
            <a:miter lim="800000"/>
            <a:headEnd/>
            <a:tailEnd/>
          </a:ln>
          <a:effectLst/>
        </p:spPr>
        <p:txBody>
          <a:bodyPr/>
          <a:lstStyle/>
          <a:p>
            <a:endParaRPr lang="en-US" dirty="0"/>
          </a:p>
        </p:txBody>
      </p:sp>
      <p:pic>
        <p:nvPicPr>
          <p:cNvPr id="4" name="~PP258.WAV">
            <a:hlinkClick r:id="" action="ppaction://media"/>
          </p:cNvPr>
          <p:cNvPicPr>
            <a:picLocks noRot="1" noChangeAspect="1"/>
          </p:cNvPicPr>
          <p:nvPr>
            <a:wavAudioFile r:embed="rId1" name="~PP258.WAV"/>
          </p:nvPr>
        </p:nvPicPr>
        <p:blipFill>
          <a:blip r:embed="rId4" cstate="print"/>
          <a:stretch>
            <a:fillRect/>
          </a:stretch>
        </p:blipFill>
        <p:spPr>
          <a:xfrm>
            <a:off x="8696325" y="6410325"/>
            <a:ext cx="304800" cy="304800"/>
          </a:xfrm>
          <a:prstGeom prst="rect">
            <a:avLst/>
          </a:prstGeom>
        </p:spPr>
      </p:pic>
    </p:spTree>
  </p:cSld>
  <p:clrMapOvr>
    <a:masterClrMapping/>
  </p:clrMapOvr>
  <p:transition advTm="1684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Rectangle 2"/>
          <p:cNvSpPr>
            <a:spLocks noGrp="1" noChangeArrowheads="1"/>
          </p:cNvSpPr>
          <p:nvPr>
            <p:ph type="title"/>
          </p:nvPr>
        </p:nvSpPr>
        <p:spPr/>
        <p:txBody>
          <a:bodyPr>
            <a:normAutofit fontScale="90000"/>
          </a:bodyPr>
          <a:lstStyle/>
          <a:p>
            <a:r>
              <a:rPr lang="en-US" smtClean="0"/>
              <a:t>Distributing Information in an Effective and Timely Manner</a:t>
            </a:r>
            <a:endParaRPr lang="en-US"/>
          </a:p>
        </p:txBody>
      </p:sp>
      <p:sp>
        <p:nvSpPr>
          <p:cNvPr id="4" name="Slide Number Placeholder 3"/>
          <p:cNvSpPr>
            <a:spLocks noGrp="1"/>
          </p:cNvSpPr>
          <p:nvPr>
            <p:ph type="sldNum" sz="quarter" idx="12"/>
          </p:nvPr>
        </p:nvSpPr>
        <p:spPr/>
        <p:txBody>
          <a:bodyPr>
            <a:normAutofit fontScale="85000" lnSpcReduction="20000"/>
          </a:bodyPr>
          <a:lstStyle/>
          <a:p>
            <a:fld id="{392055D5-4EBA-4076-BE55-9EC9EE8A1586}" type="slidenum">
              <a:rPr lang="en-US" smtClean="0"/>
              <a:pPr/>
              <a:t>10</a:t>
            </a:fld>
            <a:endParaRPr lang="en-US"/>
          </a:p>
        </p:txBody>
      </p:sp>
      <p:sp>
        <p:nvSpPr>
          <p:cNvPr id="293891" name="Rectangle 3"/>
          <p:cNvSpPr>
            <a:spLocks noGrp="1" noChangeArrowheads="1"/>
          </p:cNvSpPr>
          <p:nvPr>
            <p:ph sz="quarter" idx="1"/>
          </p:nvPr>
        </p:nvSpPr>
        <p:spPr/>
        <p:txBody>
          <a:bodyPr/>
          <a:lstStyle/>
          <a:p>
            <a:r>
              <a:rPr lang="en-US" smtClean="0"/>
              <a:t>Don’t bury crucial information.</a:t>
            </a:r>
          </a:p>
          <a:p>
            <a:r>
              <a:rPr lang="en-US" smtClean="0"/>
              <a:t>Don’t be afraid to report bad information.</a:t>
            </a:r>
          </a:p>
          <a:p>
            <a:r>
              <a:rPr lang="en-US" smtClean="0"/>
              <a:t>Oral communication via meetings and informal talks helps bring important information—good and bad—out into the open.</a:t>
            </a:r>
            <a:endParaRPr lang="en-US"/>
          </a:p>
        </p:txBody>
      </p:sp>
      <p:pic>
        <p:nvPicPr>
          <p:cNvPr id="5" name="~PP1763.WAV">
            <a:hlinkClick r:id="" action="ppaction://media"/>
          </p:cNvPr>
          <p:cNvPicPr>
            <a:picLocks noRot="1" noChangeAspect="1"/>
          </p:cNvPicPr>
          <p:nvPr>
            <a:wavAudioFile r:embed="rId1" name="~PP1763.WAV"/>
          </p:nvPr>
        </p:nvPicPr>
        <p:blipFill>
          <a:blip r:embed="rId4" cstate="print"/>
          <a:stretch>
            <a:fillRect/>
          </a:stretch>
        </p:blipFill>
        <p:spPr>
          <a:xfrm>
            <a:off x="8696325" y="6410325"/>
            <a:ext cx="304800" cy="304800"/>
          </a:xfrm>
          <a:prstGeom prst="rect">
            <a:avLst/>
          </a:prstGeom>
        </p:spPr>
      </p:pic>
    </p:spTree>
  </p:cSld>
  <p:clrMapOvr>
    <a:masterClrMapping/>
  </p:clrMapOvr>
  <p:transition advTm="6595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Rectangle 2"/>
          <p:cNvSpPr>
            <a:spLocks noGrp="1" noChangeArrowheads="1"/>
          </p:cNvSpPr>
          <p:nvPr>
            <p:ph type="title"/>
          </p:nvPr>
        </p:nvSpPr>
        <p:spPr/>
        <p:txBody>
          <a:bodyPr>
            <a:normAutofit fontScale="90000"/>
          </a:bodyPr>
          <a:lstStyle/>
          <a:p>
            <a:r>
              <a:rPr lang="en-US" smtClean="0"/>
              <a:t>Importance of Face-to-Face Communication</a:t>
            </a:r>
            <a:endParaRPr lang="en-US"/>
          </a:p>
        </p:txBody>
      </p:sp>
      <p:sp>
        <p:nvSpPr>
          <p:cNvPr id="4" name="Slide Number Placeholder 3"/>
          <p:cNvSpPr>
            <a:spLocks noGrp="1"/>
          </p:cNvSpPr>
          <p:nvPr>
            <p:ph type="sldNum" sz="quarter" idx="12"/>
          </p:nvPr>
        </p:nvSpPr>
        <p:spPr/>
        <p:txBody>
          <a:bodyPr>
            <a:normAutofit fontScale="85000" lnSpcReduction="20000"/>
          </a:bodyPr>
          <a:lstStyle/>
          <a:p>
            <a:fld id="{B84B46F8-AAEC-4D20-8705-7A06EBEED6F4}" type="slidenum">
              <a:rPr lang="en-US" smtClean="0"/>
              <a:pPr/>
              <a:t>11</a:t>
            </a:fld>
            <a:endParaRPr lang="en-US"/>
          </a:p>
        </p:txBody>
      </p:sp>
      <p:sp>
        <p:nvSpPr>
          <p:cNvPr id="294915" name="Rectangle 3"/>
          <p:cNvSpPr>
            <a:spLocks noGrp="1" noChangeArrowheads="1"/>
          </p:cNvSpPr>
          <p:nvPr>
            <p:ph sz="quarter" idx="1"/>
          </p:nvPr>
        </p:nvSpPr>
        <p:spPr>
          <a:xfrm>
            <a:off x="457200" y="1752600"/>
            <a:ext cx="3654552" cy="4191000"/>
          </a:xfrm>
        </p:spPr>
        <p:txBody>
          <a:bodyPr>
            <a:normAutofit fontScale="62500" lnSpcReduction="20000"/>
          </a:bodyPr>
          <a:lstStyle/>
          <a:p>
            <a:r>
              <a:rPr lang="en-US" dirty="0" smtClean="0"/>
              <a:t>Research says that in a face-to-face interaction:</a:t>
            </a:r>
          </a:p>
          <a:p>
            <a:pPr lvl="1"/>
            <a:r>
              <a:rPr lang="en-US" dirty="0" smtClean="0"/>
              <a:t>58 percent of communication is through body language.</a:t>
            </a:r>
          </a:p>
          <a:p>
            <a:pPr lvl="1"/>
            <a:r>
              <a:rPr lang="en-US" dirty="0" smtClean="0"/>
              <a:t>35 percent of communication is through how the words are said.</a:t>
            </a:r>
          </a:p>
          <a:p>
            <a:pPr lvl="1"/>
            <a:r>
              <a:rPr lang="en-US" dirty="0" smtClean="0"/>
              <a:t>7 percent of communication is through the content or words that are spoken. </a:t>
            </a:r>
          </a:p>
          <a:p>
            <a:r>
              <a:rPr lang="en-US" dirty="0" smtClean="0"/>
              <a:t>Pay attention to more than just the actual words someone is saying.</a:t>
            </a:r>
          </a:p>
          <a:p>
            <a:r>
              <a:rPr lang="en-US" dirty="0" smtClean="0"/>
              <a:t>A person’s tone of voice and body language say a lot about how he or she really feels.</a:t>
            </a:r>
            <a:endParaRPr lang="en-US" dirty="0"/>
          </a:p>
        </p:txBody>
      </p:sp>
      <p:pic>
        <p:nvPicPr>
          <p:cNvPr id="294917" name="Picture 5" descr="http://msnbcmedia2.msn.com/j/ap/cata10412122154.grid-6x2.jpg"/>
          <p:cNvPicPr>
            <a:picLocks noChangeAspect="1" noChangeArrowheads="1"/>
          </p:cNvPicPr>
          <p:nvPr/>
        </p:nvPicPr>
        <p:blipFill>
          <a:blip r:embed="rId4" cstate="print"/>
          <a:srcRect/>
          <a:stretch>
            <a:fillRect/>
          </a:stretch>
        </p:blipFill>
        <p:spPr bwMode="auto">
          <a:xfrm>
            <a:off x="4343400" y="1828800"/>
            <a:ext cx="4514850" cy="3314700"/>
          </a:xfrm>
          <a:prstGeom prst="rect">
            <a:avLst/>
          </a:prstGeom>
          <a:noFill/>
        </p:spPr>
      </p:pic>
      <p:pic>
        <p:nvPicPr>
          <p:cNvPr id="6" name="~PP2816.WAV">
            <a:hlinkClick r:id="" action="ppaction://media"/>
          </p:cNvPr>
          <p:cNvPicPr>
            <a:picLocks noRot="1" noChangeAspect="1"/>
          </p:cNvPicPr>
          <p:nvPr>
            <a:wavAudioFile r:embed="rId1" name="~PP2816.WAV"/>
          </p:nvPr>
        </p:nvPicPr>
        <p:blipFill>
          <a:blip r:embed="rId5" cstate="print"/>
          <a:stretch>
            <a:fillRect/>
          </a:stretch>
        </p:blipFill>
        <p:spPr>
          <a:xfrm>
            <a:off x="8696325" y="6410325"/>
            <a:ext cx="304800" cy="304800"/>
          </a:xfrm>
          <a:prstGeom prst="rect">
            <a:avLst/>
          </a:prstGeom>
        </p:spPr>
      </p:pic>
    </p:spTree>
  </p:cSld>
  <p:clrMapOvr>
    <a:masterClrMapping/>
  </p:clrMapOvr>
  <p:transition advTm="992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Rectangle 2"/>
          <p:cNvSpPr>
            <a:spLocks noGrp="1" noChangeArrowheads="1"/>
          </p:cNvSpPr>
          <p:nvPr>
            <p:ph type="title"/>
          </p:nvPr>
        </p:nvSpPr>
        <p:spPr/>
        <p:txBody>
          <a:bodyPr>
            <a:normAutofit fontScale="90000"/>
          </a:bodyPr>
          <a:lstStyle/>
          <a:p>
            <a:r>
              <a:rPr lang="en-US" smtClean="0"/>
              <a:t>Encouraging More Face-to-Face Interactions</a:t>
            </a:r>
            <a:endParaRPr lang="en-US"/>
          </a:p>
        </p:txBody>
      </p:sp>
      <p:sp>
        <p:nvSpPr>
          <p:cNvPr id="4" name="Slide Number Placeholder 3"/>
          <p:cNvSpPr>
            <a:spLocks noGrp="1"/>
          </p:cNvSpPr>
          <p:nvPr>
            <p:ph type="sldNum" sz="quarter" idx="12"/>
          </p:nvPr>
        </p:nvSpPr>
        <p:spPr/>
        <p:txBody>
          <a:bodyPr>
            <a:normAutofit fontScale="85000" lnSpcReduction="20000"/>
          </a:bodyPr>
          <a:lstStyle/>
          <a:p>
            <a:fld id="{ADBA61B6-C3F6-4B7A-848B-FF667D876B9A}" type="slidenum">
              <a:rPr lang="en-US" smtClean="0"/>
              <a:pPr/>
              <a:t>12</a:t>
            </a:fld>
            <a:endParaRPr lang="en-US"/>
          </a:p>
        </p:txBody>
      </p:sp>
      <p:sp>
        <p:nvSpPr>
          <p:cNvPr id="295939" name="Rectangle 3"/>
          <p:cNvSpPr>
            <a:spLocks noGrp="1" noChangeArrowheads="1"/>
          </p:cNvSpPr>
          <p:nvPr>
            <p:ph sz="quarter" idx="1"/>
          </p:nvPr>
        </p:nvSpPr>
        <p:spPr/>
        <p:txBody>
          <a:bodyPr/>
          <a:lstStyle/>
          <a:p>
            <a:r>
              <a:rPr lang="en-US" smtClean="0"/>
              <a:t>Short, frequent meetings are often very effective in IT projects.</a:t>
            </a:r>
          </a:p>
          <a:p>
            <a:r>
              <a:rPr lang="en-US" smtClean="0"/>
              <a:t>Stand-up meetings force people to focus on what they really need to communicate.</a:t>
            </a:r>
          </a:p>
          <a:p>
            <a:r>
              <a:rPr lang="en-US" smtClean="0"/>
              <a:t>Some companies have policies preventing the use of e-mail between certain hours or even entire days of the week.</a:t>
            </a:r>
            <a:endParaRPr lang="en-US"/>
          </a:p>
        </p:txBody>
      </p:sp>
      <p:pic>
        <p:nvPicPr>
          <p:cNvPr id="5" name="~PP2539.WAV">
            <a:hlinkClick r:id="" action="ppaction://media"/>
          </p:cNvPr>
          <p:cNvPicPr>
            <a:picLocks noRot="1" noChangeAspect="1"/>
          </p:cNvPicPr>
          <p:nvPr>
            <a:wavAudioFile r:embed="rId1" name="~PP2539.WAV"/>
          </p:nvPr>
        </p:nvPicPr>
        <p:blipFill>
          <a:blip r:embed="rId4" cstate="print"/>
          <a:stretch>
            <a:fillRect/>
          </a:stretch>
        </p:blipFill>
        <p:spPr>
          <a:xfrm>
            <a:off x="8696325" y="6410325"/>
            <a:ext cx="304800" cy="304800"/>
          </a:xfrm>
          <a:prstGeom prst="rect">
            <a:avLst/>
          </a:prstGeom>
        </p:spPr>
      </p:pic>
    </p:spTree>
  </p:cSld>
  <p:clrMapOvr>
    <a:masterClrMapping/>
  </p:clrMapOvr>
  <p:transition advTm="4874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Rectangle 2"/>
          <p:cNvSpPr>
            <a:spLocks noGrp="1" noChangeArrowheads="1"/>
          </p:cNvSpPr>
          <p:nvPr>
            <p:ph type="title"/>
          </p:nvPr>
        </p:nvSpPr>
        <p:spPr/>
        <p:txBody>
          <a:bodyPr>
            <a:normAutofit fontScale="90000"/>
          </a:bodyPr>
          <a:lstStyle/>
          <a:p>
            <a:r>
              <a:rPr lang="en-US" smtClean="0"/>
              <a:t>Personal Preferences Affect Communication Needs</a:t>
            </a:r>
            <a:endParaRPr lang="en-US"/>
          </a:p>
        </p:txBody>
      </p:sp>
      <p:sp>
        <p:nvSpPr>
          <p:cNvPr id="4" name="Slide Number Placeholder 3"/>
          <p:cNvSpPr>
            <a:spLocks noGrp="1"/>
          </p:cNvSpPr>
          <p:nvPr>
            <p:ph type="sldNum" sz="quarter" idx="12"/>
          </p:nvPr>
        </p:nvSpPr>
        <p:spPr/>
        <p:txBody>
          <a:bodyPr>
            <a:normAutofit fontScale="85000" lnSpcReduction="20000"/>
          </a:bodyPr>
          <a:lstStyle/>
          <a:p>
            <a:fld id="{817BF769-EF01-4EBE-9F8C-F8B195A48683}" type="slidenum">
              <a:rPr lang="en-US" smtClean="0"/>
              <a:pPr/>
              <a:t>13</a:t>
            </a:fld>
            <a:endParaRPr lang="en-US"/>
          </a:p>
        </p:txBody>
      </p:sp>
      <p:sp>
        <p:nvSpPr>
          <p:cNvPr id="299011" name="Rectangle 3"/>
          <p:cNvSpPr>
            <a:spLocks noGrp="1" noChangeArrowheads="1"/>
          </p:cNvSpPr>
          <p:nvPr>
            <p:ph sz="quarter" idx="1"/>
          </p:nvPr>
        </p:nvSpPr>
        <p:spPr/>
        <p:txBody>
          <a:bodyPr>
            <a:normAutofit lnSpcReduction="10000"/>
          </a:bodyPr>
          <a:lstStyle/>
          <a:p>
            <a:r>
              <a:rPr lang="en-US" smtClean="0"/>
              <a:t>Introverts like more private communications, while extroverts like to discuss things in public.</a:t>
            </a:r>
          </a:p>
          <a:p>
            <a:r>
              <a:rPr lang="en-US" smtClean="0"/>
              <a:t>Intuitive people like to understand the big picture, while sensing people need step-by-step details.</a:t>
            </a:r>
          </a:p>
          <a:p>
            <a:r>
              <a:rPr lang="en-US" smtClean="0"/>
              <a:t>Thinkers want to know the logic behind decisions, while feeling people want to know how something affects them personally.</a:t>
            </a:r>
          </a:p>
          <a:p>
            <a:r>
              <a:rPr lang="en-US" smtClean="0"/>
              <a:t>Judging people are driven to meet deadlines while perceiving people need more help in developing and following plans.</a:t>
            </a:r>
            <a:endParaRPr lang="en-US"/>
          </a:p>
        </p:txBody>
      </p:sp>
      <p:pic>
        <p:nvPicPr>
          <p:cNvPr id="5" name="~PP4062.WAV">
            <a:hlinkClick r:id="" action="ppaction://media"/>
          </p:cNvPr>
          <p:cNvPicPr>
            <a:picLocks noRot="1" noChangeAspect="1"/>
          </p:cNvPicPr>
          <p:nvPr>
            <a:wavAudioFile r:embed="rId1" name="~PP4062.WAV"/>
          </p:nvPr>
        </p:nvPicPr>
        <p:blipFill>
          <a:blip r:embed="rId4" cstate="print"/>
          <a:stretch>
            <a:fillRect/>
          </a:stretch>
        </p:blipFill>
        <p:spPr>
          <a:xfrm>
            <a:off x="8696325" y="6410325"/>
            <a:ext cx="304800" cy="304800"/>
          </a:xfrm>
          <a:prstGeom prst="rect">
            <a:avLst/>
          </a:prstGeom>
        </p:spPr>
      </p:pic>
    </p:spTree>
  </p:cSld>
  <p:clrMapOvr>
    <a:masterClrMapping/>
  </p:clrMapOvr>
  <p:transition advTm="9156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Rectangle 2"/>
          <p:cNvSpPr>
            <a:spLocks noGrp="1" noChangeArrowheads="1"/>
          </p:cNvSpPr>
          <p:nvPr>
            <p:ph type="title"/>
          </p:nvPr>
        </p:nvSpPr>
        <p:spPr/>
        <p:txBody>
          <a:bodyPr>
            <a:normAutofit fontScale="90000"/>
          </a:bodyPr>
          <a:lstStyle/>
          <a:p>
            <a:r>
              <a:rPr lang="en-US" smtClean="0"/>
              <a:t>Other Communication Considerations</a:t>
            </a:r>
            <a:endParaRPr lang="en-US"/>
          </a:p>
        </p:txBody>
      </p:sp>
      <p:sp>
        <p:nvSpPr>
          <p:cNvPr id="4" name="Slide Number Placeholder 3"/>
          <p:cNvSpPr>
            <a:spLocks noGrp="1"/>
          </p:cNvSpPr>
          <p:nvPr>
            <p:ph type="sldNum" sz="quarter" idx="12"/>
          </p:nvPr>
        </p:nvSpPr>
        <p:spPr/>
        <p:txBody>
          <a:bodyPr>
            <a:normAutofit fontScale="85000" lnSpcReduction="20000"/>
          </a:bodyPr>
          <a:lstStyle/>
          <a:p>
            <a:fld id="{8817BA37-B2C3-4784-8317-EA9CFF56902A}" type="slidenum">
              <a:rPr lang="en-US" smtClean="0"/>
              <a:pPr/>
              <a:t>14</a:t>
            </a:fld>
            <a:endParaRPr lang="en-US"/>
          </a:p>
        </p:txBody>
      </p:sp>
      <p:sp>
        <p:nvSpPr>
          <p:cNvPr id="300035" name="Rectangle 3"/>
          <p:cNvSpPr>
            <a:spLocks noGrp="1" noChangeArrowheads="1"/>
          </p:cNvSpPr>
          <p:nvPr>
            <p:ph sz="quarter" idx="1"/>
          </p:nvPr>
        </p:nvSpPr>
        <p:spPr/>
        <p:txBody>
          <a:bodyPr>
            <a:normAutofit fontScale="92500" lnSpcReduction="10000"/>
          </a:bodyPr>
          <a:lstStyle/>
          <a:p>
            <a:r>
              <a:rPr lang="en-US" dirty="0" smtClean="0"/>
              <a:t>Geographic location and cultural background affect the complexity of project communications.</a:t>
            </a:r>
          </a:p>
          <a:p>
            <a:pPr lvl="1"/>
            <a:r>
              <a:rPr lang="en-US" dirty="0" smtClean="0"/>
              <a:t>Different working hours</a:t>
            </a:r>
          </a:p>
          <a:p>
            <a:pPr lvl="1"/>
            <a:r>
              <a:rPr lang="en-US" dirty="0" smtClean="0"/>
              <a:t>Language barriers</a:t>
            </a:r>
          </a:p>
          <a:p>
            <a:pPr lvl="1"/>
            <a:r>
              <a:rPr lang="en-US" dirty="0" smtClean="0"/>
              <a:t>Different cultural norms</a:t>
            </a:r>
          </a:p>
          <a:p>
            <a:r>
              <a:rPr lang="en-US" dirty="0" smtClean="0"/>
              <a:t>As the number of people involved increases, the complexity of communications increases because there are more communications channels or pathways through which people can communicate.</a:t>
            </a:r>
          </a:p>
          <a:p>
            <a:r>
              <a:rPr lang="en-US" dirty="0" smtClean="0"/>
              <a:t>Number of communications channels = n(n-1)/2	 </a:t>
            </a:r>
            <a:br>
              <a:rPr lang="en-US" dirty="0" smtClean="0"/>
            </a:br>
            <a:r>
              <a:rPr lang="en-US" dirty="0" smtClean="0"/>
              <a:t>where n is the number of people involved.</a:t>
            </a:r>
          </a:p>
          <a:p>
            <a:endParaRPr lang="en-US" dirty="0" smtClean="0"/>
          </a:p>
          <a:p>
            <a:endParaRPr lang="en-US" dirty="0"/>
          </a:p>
        </p:txBody>
      </p:sp>
      <p:pic>
        <p:nvPicPr>
          <p:cNvPr id="5" name="~PP127.WAV">
            <a:hlinkClick r:id="" action="ppaction://media"/>
          </p:cNvPr>
          <p:cNvPicPr>
            <a:picLocks noRot="1" noChangeAspect="1"/>
          </p:cNvPicPr>
          <p:nvPr>
            <a:wavAudioFile r:embed="rId1" name="~PP127.WAV"/>
          </p:nvPr>
        </p:nvPicPr>
        <p:blipFill>
          <a:blip r:embed="rId4" cstate="print"/>
          <a:stretch>
            <a:fillRect/>
          </a:stretch>
        </p:blipFill>
        <p:spPr>
          <a:xfrm>
            <a:off x="8696325" y="6410325"/>
            <a:ext cx="304800" cy="304800"/>
          </a:xfrm>
          <a:prstGeom prst="rect">
            <a:avLst/>
          </a:prstGeom>
        </p:spPr>
      </p:pic>
    </p:spTree>
  </p:cSld>
  <p:clrMapOvr>
    <a:masterClrMapping/>
  </p:clrMapOvr>
  <p:transition advTm="14345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Rectangle 2"/>
          <p:cNvSpPr>
            <a:spLocks noGrp="1" noChangeArrowheads="1"/>
          </p:cNvSpPr>
          <p:nvPr>
            <p:ph type="title"/>
          </p:nvPr>
        </p:nvSpPr>
        <p:spPr/>
        <p:txBody>
          <a:bodyPr>
            <a:normAutofit fontScale="90000"/>
          </a:bodyPr>
          <a:lstStyle/>
          <a:p>
            <a:r>
              <a:rPr lang="en-US" smtClean="0"/>
              <a:t>Figure 10-1. The Impact of the Number of People on Communications Channels</a:t>
            </a:r>
            <a:endParaRPr lang="en-US"/>
          </a:p>
        </p:txBody>
      </p:sp>
      <p:sp>
        <p:nvSpPr>
          <p:cNvPr id="4" name="Slide Number Placeholder 2"/>
          <p:cNvSpPr>
            <a:spLocks noGrp="1"/>
          </p:cNvSpPr>
          <p:nvPr>
            <p:ph type="sldNum" sz="quarter" idx="12"/>
          </p:nvPr>
        </p:nvSpPr>
        <p:spPr/>
        <p:txBody>
          <a:bodyPr>
            <a:normAutofit fontScale="85000" lnSpcReduction="20000"/>
          </a:bodyPr>
          <a:lstStyle/>
          <a:p>
            <a:fld id="{62F396A1-6070-4925-99C5-83BA85DC7135}" type="slidenum">
              <a:rPr lang="en-US" smtClean="0"/>
              <a:pPr/>
              <a:t>15</a:t>
            </a:fld>
            <a:endParaRPr lang="en-US"/>
          </a:p>
        </p:txBody>
      </p:sp>
      <p:pic>
        <p:nvPicPr>
          <p:cNvPr id="266243" name="Picture 3"/>
          <p:cNvPicPr>
            <a:picLocks noChangeAspect="1" noChangeArrowheads="1"/>
          </p:cNvPicPr>
          <p:nvPr/>
        </p:nvPicPr>
        <p:blipFill>
          <a:blip r:embed="rId4" cstate="print"/>
          <a:srcRect/>
          <a:stretch>
            <a:fillRect/>
          </a:stretch>
        </p:blipFill>
        <p:spPr bwMode="auto">
          <a:xfrm>
            <a:off x="838200" y="1533525"/>
            <a:ext cx="7620000" cy="4943475"/>
          </a:xfrm>
          <a:prstGeom prst="rect">
            <a:avLst/>
          </a:prstGeom>
          <a:noFill/>
          <a:ln w="9525">
            <a:noFill/>
            <a:miter lim="800000"/>
            <a:headEnd/>
            <a:tailEnd/>
          </a:ln>
          <a:effectLst/>
        </p:spPr>
      </p:pic>
      <p:pic>
        <p:nvPicPr>
          <p:cNvPr id="5" name="~PP144.WAV">
            <a:hlinkClick r:id="" action="ppaction://media"/>
          </p:cNvPr>
          <p:cNvPicPr>
            <a:picLocks noRot="1" noChangeAspect="1"/>
          </p:cNvPicPr>
          <p:nvPr>
            <a:wavAudioFile r:embed="rId1" name="~PP144.WAV"/>
          </p:nvPr>
        </p:nvPicPr>
        <p:blipFill>
          <a:blip r:embed="rId5" cstate="print"/>
          <a:stretch>
            <a:fillRect/>
          </a:stretch>
        </p:blipFill>
        <p:spPr>
          <a:xfrm>
            <a:off x="8696325" y="6410325"/>
            <a:ext cx="304800" cy="304800"/>
          </a:xfrm>
          <a:prstGeom prst="rect">
            <a:avLst/>
          </a:prstGeom>
        </p:spPr>
      </p:pic>
    </p:spTree>
  </p:cSld>
  <p:clrMapOvr>
    <a:masterClrMapping/>
  </p:clrMapOvr>
  <p:transition advTm="9414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ChangeArrowheads="1"/>
          </p:cNvSpPr>
          <p:nvPr>
            <p:ph type="title"/>
          </p:nvPr>
        </p:nvSpPr>
        <p:spPr/>
        <p:txBody>
          <a:bodyPr/>
          <a:lstStyle/>
          <a:p>
            <a:r>
              <a:rPr lang="en-US" smtClean="0"/>
              <a:t>Performance Reporting</a:t>
            </a:r>
            <a:endParaRPr lang="en-US"/>
          </a:p>
        </p:txBody>
      </p:sp>
      <p:sp>
        <p:nvSpPr>
          <p:cNvPr id="4" name="Slide Number Placeholder 3"/>
          <p:cNvSpPr>
            <a:spLocks noGrp="1"/>
          </p:cNvSpPr>
          <p:nvPr>
            <p:ph type="sldNum" sz="quarter" idx="12"/>
          </p:nvPr>
        </p:nvSpPr>
        <p:spPr/>
        <p:txBody>
          <a:bodyPr>
            <a:normAutofit fontScale="85000" lnSpcReduction="20000"/>
          </a:bodyPr>
          <a:lstStyle/>
          <a:p>
            <a:fld id="{97FC56C4-FA5F-430A-86BC-98421965A72A}" type="slidenum">
              <a:rPr lang="en-US" smtClean="0"/>
              <a:pPr/>
              <a:t>16</a:t>
            </a:fld>
            <a:endParaRPr lang="en-US"/>
          </a:p>
        </p:txBody>
      </p:sp>
      <p:sp>
        <p:nvSpPr>
          <p:cNvPr id="267267" name="Rectangle 3"/>
          <p:cNvSpPr>
            <a:spLocks noGrp="1" noChangeArrowheads="1"/>
          </p:cNvSpPr>
          <p:nvPr>
            <p:ph sz="quarter" idx="1"/>
          </p:nvPr>
        </p:nvSpPr>
        <p:spPr/>
        <p:txBody>
          <a:bodyPr/>
          <a:lstStyle/>
          <a:p>
            <a:r>
              <a:rPr lang="en-US" smtClean="0"/>
              <a:t>Performance reporting keeps stakeholders informed about how resources are being used to achieve project objectives.</a:t>
            </a:r>
          </a:p>
          <a:p>
            <a:pPr lvl="1"/>
            <a:r>
              <a:rPr lang="en-US" smtClean="0"/>
              <a:t>Status reports describe where the project stands at a specific point in time.</a:t>
            </a:r>
          </a:p>
          <a:p>
            <a:pPr lvl="1"/>
            <a:r>
              <a:rPr lang="en-US" smtClean="0"/>
              <a:t>Progress reports describe what the project team has accomplished during a certain period of time.</a:t>
            </a:r>
          </a:p>
          <a:p>
            <a:pPr lvl="1"/>
            <a:r>
              <a:rPr lang="en-US" smtClean="0"/>
              <a:t>Forecasts predict future project status and progress based on past information and trends.</a:t>
            </a:r>
            <a:endParaRPr lang="en-US"/>
          </a:p>
        </p:txBody>
      </p:sp>
      <p:pic>
        <p:nvPicPr>
          <p:cNvPr id="5" name="~PP2136.WAV">
            <a:hlinkClick r:id="" action="ppaction://media"/>
          </p:cNvPr>
          <p:cNvPicPr>
            <a:picLocks noRot="1" noChangeAspect="1"/>
          </p:cNvPicPr>
          <p:nvPr>
            <a:wavAudioFile r:embed="rId1" name="~PP2136.WAV"/>
          </p:nvPr>
        </p:nvPicPr>
        <p:blipFill>
          <a:blip r:embed="rId4" cstate="print"/>
          <a:stretch>
            <a:fillRect/>
          </a:stretch>
        </p:blipFill>
        <p:spPr>
          <a:xfrm>
            <a:off x="8696325" y="6410325"/>
            <a:ext cx="304800" cy="304800"/>
          </a:xfrm>
          <a:prstGeom prst="rect">
            <a:avLst/>
          </a:prstGeom>
        </p:spPr>
      </p:pic>
    </p:spTree>
  </p:cSld>
  <p:clrMapOvr>
    <a:masterClrMapping/>
  </p:clrMapOvr>
  <p:transition advTm="5516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Rectangle 2"/>
          <p:cNvSpPr>
            <a:spLocks noGrp="1" noChangeArrowheads="1"/>
          </p:cNvSpPr>
          <p:nvPr>
            <p:ph type="title"/>
          </p:nvPr>
        </p:nvSpPr>
        <p:spPr/>
        <p:txBody>
          <a:bodyPr/>
          <a:lstStyle/>
          <a:p>
            <a:r>
              <a:rPr lang="en-US" smtClean="0"/>
              <a:t>Managing Stakeholders</a:t>
            </a:r>
            <a:endParaRPr lang="en-US"/>
          </a:p>
        </p:txBody>
      </p:sp>
      <p:sp>
        <p:nvSpPr>
          <p:cNvPr id="4" name="Slide Number Placeholder 3"/>
          <p:cNvSpPr>
            <a:spLocks noGrp="1"/>
          </p:cNvSpPr>
          <p:nvPr>
            <p:ph type="sldNum" sz="quarter" idx="12"/>
          </p:nvPr>
        </p:nvSpPr>
        <p:spPr/>
        <p:txBody>
          <a:bodyPr>
            <a:normAutofit fontScale="85000" lnSpcReduction="20000"/>
          </a:bodyPr>
          <a:lstStyle/>
          <a:p>
            <a:fld id="{9F358440-E809-46DF-A205-0E1767B59FFA}" type="slidenum">
              <a:rPr lang="en-US" smtClean="0"/>
              <a:pPr/>
              <a:t>17</a:t>
            </a:fld>
            <a:endParaRPr lang="en-US"/>
          </a:p>
        </p:txBody>
      </p:sp>
      <p:sp>
        <p:nvSpPr>
          <p:cNvPr id="303107" name="Rectangle 3"/>
          <p:cNvSpPr>
            <a:spLocks noGrp="1" noChangeArrowheads="1"/>
          </p:cNvSpPr>
          <p:nvPr>
            <p:ph sz="quarter" idx="1"/>
          </p:nvPr>
        </p:nvSpPr>
        <p:spPr/>
        <p:txBody>
          <a:bodyPr/>
          <a:lstStyle/>
          <a:p>
            <a:r>
              <a:rPr lang="en-US" dirty="0" smtClean="0"/>
              <a:t>Project managers must understand and work with various stakeholders.</a:t>
            </a:r>
          </a:p>
          <a:p>
            <a:r>
              <a:rPr lang="en-US" dirty="0" smtClean="0"/>
              <a:t>Need to devise a way to identify and resolve issues.</a:t>
            </a:r>
          </a:p>
          <a:p>
            <a:r>
              <a:rPr lang="en-US" dirty="0" smtClean="0"/>
              <a:t>An important tool : Stakeholder management matrix</a:t>
            </a:r>
          </a:p>
          <a:p>
            <a:pPr>
              <a:buNone/>
            </a:pPr>
            <a:endParaRPr lang="en-US" dirty="0"/>
          </a:p>
        </p:txBody>
      </p:sp>
      <p:pic>
        <p:nvPicPr>
          <p:cNvPr id="5" name="~PP3933.WAV">
            <a:hlinkClick r:id="" action="ppaction://media"/>
          </p:cNvPr>
          <p:cNvPicPr>
            <a:picLocks noRot="1" noChangeAspect="1"/>
          </p:cNvPicPr>
          <p:nvPr>
            <a:wavAudioFile r:embed="rId1" name="~PP3933.WAV"/>
          </p:nvPr>
        </p:nvPicPr>
        <p:blipFill>
          <a:blip r:embed="rId4" cstate="print"/>
          <a:stretch>
            <a:fillRect/>
          </a:stretch>
        </p:blipFill>
        <p:spPr>
          <a:xfrm>
            <a:off x="8696325" y="6410325"/>
            <a:ext cx="304800" cy="304800"/>
          </a:xfrm>
          <a:prstGeom prst="rect">
            <a:avLst/>
          </a:prstGeom>
        </p:spPr>
      </p:pic>
    </p:spTree>
  </p:cSld>
  <p:clrMapOvr>
    <a:masterClrMapping/>
  </p:clrMapOvr>
  <p:transition advTm="2220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smtClean="0"/>
              <a:t>Identify Stakeholders (Tools)</a:t>
            </a:r>
          </a:p>
        </p:txBody>
      </p:sp>
      <p:sp>
        <p:nvSpPr>
          <p:cNvPr id="18435" name="Content Placeholder 2"/>
          <p:cNvSpPr>
            <a:spLocks noGrp="1"/>
          </p:cNvSpPr>
          <p:nvPr>
            <p:ph idx="1"/>
          </p:nvPr>
        </p:nvSpPr>
        <p:spPr/>
        <p:txBody>
          <a:bodyPr>
            <a:normAutofit fontScale="62500" lnSpcReduction="20000"/>
          </a:bodyPr>
          <a:lstStyle/>
          <a:p>
            <a:r>
              <a:rPr lang="en-US" dirty="0" smtClean="0"/>
              <a:t>Stakeholder Analysis:</a:t>
            </a:r>
          </a:p>
          <a:p>
            <a:pPr lvl="1"/>
            <a:r>
              <a:rPr lang="en-US" dirty="0" smtClean="0"/>
              <a:t>Identify all potential stakeholders &amp; relevant information  : roles, departments, interest, knowledge level, expectations and influence levels)</a:t>
            </a:r>
          </a:p>
          <a:p>
            <a:pPr lvl="1"/>
            <a:r>
              <a:rPr lang="en-US" dirty="0" smtClean="0"/>
              <a:t>Identify other stakeholders (done by interviewing identified stakeholders)</a:t>
            </a:r>
          </a:p>
          <a:p>
            <a:pPr lvl="1"/>
            <a:r>
              <a:rPr lang="en-US" dirty="0" smtClean="0"/>
              <a:t>Form a grid of stakeholders  </a:t>
            </a:r>
          </a:p>
          <a:p>
            <a:pPr lvl="1">
              <a:buNone/>
            </a:pPr>
            <a:r>
              <a:rPr lang="en-US" dirty="0" smtClean="0"/>
              <a:t>				</a:t>
            </a:r>
          </a:p>
          <a:p>
            <a:pPr lvl="1">
              <a:buNone/>
            </a:pPr>
            <a:r>
              <a:rPr lang="en-US" dirty="0" smtClean="0"/>
              <a:t>					</a:t>
            </a:r>
          </a:p>
          <a:p>
            <a:pPr lvl="1"/>
            <a:endParaRPr lang="en-US" dirty="0" smtClean="0"/>
          </a:p>
          <a:p>
            <a:endParaRPr lang="en-US" dirty="0" smtClean="0"/>
          </a:p>
          <a:p>
            <a:endParaRPr lang="en-US" dirty="0" smtClean="0"/>
          </a:p>
          <a:p>
            <a:endParaRPr lang="en-US" dirty="0" smtClean="0"/>
          </a:p>
          <a:p>
            <a:r>
              <a:rPr lang="en-US" dirty="0" smtClean="0"/>
              <a:t>Expert Judgment:                  		</a:t>
            </a:r>
          </a:p>
          <a:p>
            <a:pPr lvl="1"/>
            <a:r>
              <a:rPr lang="en-US" dirty="0" smtClean="0"/>
              <a:t>Senior  management, consultants</a:t>
            </a:r>
          </a:p>
          <a:p>
            <a:pPr lvl="1"/>
            <a:r>
              <a:rPr lang="en-US" dirty="0" smtClean="0"/>
              <a:t>Professionals, key stakeholders, project managers having similar experience</a:t>
            </a:r>
          </a:p>
          <a:p>
            <a:pPr lvl="1"/>
            <a:r>
              <a:rPr lang="en-US" dirty="0" smtClean="0"/>
              <a:t>Technical associations</a:t>
            </a:r>
          </a:p>
          <a:p>
            <a:pPr lvl="3"/>
            <a:endParaRPr lang="en-US" dirty="0" smtClean="0"/>
          </a:p>
        </p:txBody>
      </p:sp>
      <p:grpSp>
        <p:nvGrpSpPr>
          <p:cNvPr id="19" name="Group 18"/>
          <p:cNvGrpSpPr/>
          <p:nvPr/>
        </p:nvGrpSpPr>
        <p:grpSpPr>
          <a:xfrm>
            <a:off x="5486400" y="2895600"/>
            <a:ext cx="2362200" cy="2058988"/>
            <a:chOff x="5257800" y="2819400"/>
            <a:chExt cx="2362200" cy="2058988"/>
          </a:xfrm>
        </p:grpSpPr>
        <p:sp>
          <p:nvSpPr>
            <p:cNvPr id="11" name="Rectangle 10"/>
            <p:cNvSpPr/>
            <p:nvPr/>
          </p:nvSpPr>
          <p:spPr>
            <a:xfrm>
              <a:off x="5410200" y="2895600"/>
              <a:ext cx="9906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400" dirty="0"/>
                <a:t>Keep </a:t>
              </a:r>
            </a:p>
            <a:p>
              <a:pPr algn="ctr">
                <a:defRPr/>
              </a:pPr>
              <a:r>
                <a:rPr lang="en-US" sz="1400" dirty="0"/>
                <a:t>Satisfied</a:t>
              </a:r>
            </a:p>
            <a:p>
              <a:pPr>
                <a:defRPr/>
              </a:pPr>
              <a:r>
                <a:rPr lang="en-US" sz="1400" dirty="0">
                  <a:solidFill>
                    <a:srgbClr val="002060"/>
                  </a:solidFill>
                </a:rPr>
                <a:t>    A</a:t>
              </a:r>
            </a:p>
          </p:txBody>
        </p:sp>
        <p:sp>
          <p:nvSpPr>
            <p:cNvPr id="12" name="Rectangle 11"/>
            <p:cNvSpPr/>
            <p:nvPr/>
          </p:nvSpPr>
          <p:spPr>
            <a:xfrm>
              <a:off x="6400800" y="2895600"/>
              <a:ext cx="9906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n-US" sz="1400" dirty="0">
                  <a:solidFill>
                    <a:srgbClr val="002060"/>
                  </a:solidFill>
                </a:rPr>
                <a:t>B</a:t>
              </a:r>
            </a:p>
            <a:p>
              <a:pPr algn="ctr">
                <a:defRPr/>
              </a:pPr>
              <a:r>
                <a:rPr lang="en-US" sz="1400" dirty="0"/>
                <a:t>Manage Closely</a:t>
              </a:r>
            </a:p>
            <a:p>
              <a:pPr>
                <a:defRPr/>
              </a:pPr>
              <a:r>
                <a:rPr lang="en-US" sz="1400" dirty="0">
                  <a:solidFill>
                    <a:srgbClr val="002060"/>
                  </a:solidFill>
                </a:rPr>
                <a:t>H          F </a:t>
              </a:r>
              <a:endParaRPr lang="en-US" sz="1400" dirty="0"/>
            </a:p>
          </p:txBody>
        </p:sp>
        <p:sp>
          <p:nvSpPr>
            <p:cNvPr id="13" name="Rectangle 12"/>
            <p:cNvSpPr/>
            <p:nvPr/>
          </p:nvSpPr>
          <p:spPr>
            <a:xfrm>
              <a:off x="6400800" y="3810000"/>
              <a:ext cx="9906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400" dirty="0"/>
                <a:t>Keep</a:t>
              </a:r>
            </a:p>
            <a:p>
              <a:pPr algn="ctr">
                <a:defRPr/>
              </a:pPr>
              <a:r>
                <a:rPr lang="en-US" sz="1400" dirty="0"/>
                <a:t>informed</a:t>
              </a:r>
            </a:p>
          </p:txBody>
        </p:sp>
        <p:sp>
          <p:nvSpPr>
            <p:cNvPr id="14" name="Rectangle 13"/>
            <p:cNvSpPr/>
            <p:nvPr/>
          </p:nvSpPr>
          <p:spPr>
            <a:xfrm>
              <a:off x="5410200" y="3810000"/>
              <a:ext cx="9906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200" dirty="0"/>
                <a:t>Minimum Effort</a:t>
              </a:r>
            </a:p>
          </p:txBody>
        </p:sp>
        <p:cxnSp>
          <p:nvCxnSpPr>
            <p:cNvPr id="16" name="Straight Arrow Connector 15"/>
            <p:cNvCxnSpPr/>
            <p:nvPr/>
          </p:nvCxnSpPr>
          <p:spPr>
            <a:xfrm rot="5400000" flipH="1" flipV="1">
              <a:off x="4229894" y="3847306"/>
              <a:ext cx="20574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5257800" y="4876800"/>
              <a:ext cx="23622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8442" name="TextBox 9"/>
            <p:cNvSpPr txBox="1">
              <a:spLocks noChangeArrowheads="1"/>
            </p:cNvSpPr>
            <p:nvPr/>
          </p:nvSpPr>
          <p:spPr bwMode="auto">
            <a:xfrm>
              <a:off x="5791200" y="3810000"/>
              <a:ext cx="152400" cy="307975"/>
            </a:xfrm>
            <a:prstGeom prst="rect">
              <a:avLst/>
            </a:prstGeom>
            <a:noFill/>
            <a:ln w="9525">
              <a:noFill/>
              <a:miter lim="800000"/>
              <a:headEnd/>
              <a:tailEnd/>
            </a:ln>
          </p:spPr>
          <p:txBody>
            <a:bodyPr>
              <a:spAutoFit/>
            </a:bodyPr>
            <a:lstStyle/>
            <a:p>
              <a:r>
                <a:rPr lang="en-US" sz="1400"/>
                <a:t>G</a:t>
              </a:r>
            </a:p>
          </p:txBody>
        </p:sp>
        <p:sp>
          <p:nvSpPr>
            <p:cNvPr id="18443" name="TextBox 14"/>
            <p:cNvSpPr txBox="1">
              <a:spLocks noChangeArrowheads="1"/>
            </p:cNvSpPr>
            <p:nvPr/>
          </p:nvSpPr>
          <p:spPr bwMode="auto">
            <a:xfrm>
              <a:off x="6096000" y="4343400"/>
              <a:ext cx="228600" cy="307975"/>
            </a:xfrm>
            <a:prstGeom prst="rect">
              <a:avLst/>
            </a:prstGeom>
            <a:noFill/>
            <a:ln w="9525">
              <a:noFill/>
              <a:miter lim="800000"/>
              <a:headEnd/>
              <a:tailEnd/>
            </a:ln>
          </p:spPr>
          <p:txBody>
            <a:bodyPr>
              <a:spAutoFit/>
            </a:bodyPr>
            <a:lstStyle/>
            <a:p>
              <a:r>
                <a:rPr lang="en-US" sz="1400"/>
                <a:t>D</a:t>
              </a:r>
            </a:p>
          </p:txBody>
        </p:sp>
        <p:sp>
          <p:nvSpPr>
            <p:cNvPr id="18444" name="TextBox 16"/>
            <p:cNvSpPr txBox="1">
              <a:spLocks noChangeArrowheads="1"/>
            </p:cNvSpPr>
            <p:nvPr/>
          </p:nvSpPr>
          <p:spPr bwMode="auto">
            <a:xfrm>
              <a:off x="6477000" y="3886200"/>
              <a:ext cx="228600" cy="307975"/>
            </a:xfrm>
            <a:prstGeom prst="rect">
              <a:avLst/>
            </a:prstGeom>
            <a:noFill/>
            <a:ln w="9525">
              <a:noFill/>
              <a:miter lim="800000"/>
              <a:headEnd/>
              <a:tailEnd/>
            </a:ln>
          </p:spPr>
          <p:txBody>
            <a:bodyPr>
              <a:spAutoFit/>
            </a:bodyPr>
            <a:lstStyle/>
            <a:p>
              <a:r>
                <a:rPr lang="en-US" sz="1400"/>
                <a:t>C</a:t>
              </a:r>
            </a:p>
          </p:txBody>
        </p:sp>
        <p:sp>
          <p:nvSpPr>
            <p:cNvPr id="18445" name="TextBox 18"/>
            <p:cNvSpPr txBox="1">
              <a:spLocks noChangeArrowheads="1"/>
            </p:cNvSpPr>
            <p:nvPr/>
          </p:nvSpPr>
          <p:spPr bwMode="auto">
            <a:xfrm>
              <a:off x="7010400" y="4419600"/>
              <a:ext cx="304800" cy="307975"/>
            </a:xfrm>
            <a:prstGeom prst="rect">
              <a:avLst/>
            </a:prstGeom>
            <a:noFill/>
            <a:ln w="9525">
              <a:noFill/>
              <a:miter lim="800000"/>
              <a:headEnd/>
              <a:tailEnd/>
            </a:ln>
          </p:spPr>
          <p:txBody>
            <a:bodyPr wrap="none">
              <a:spAutoFit/>
            </a:bodyPr>
            <a:lstStyle/>
            <a:p>
              <a:r>
                <a:rPr lang="en-US" sz="1400"/>
                <a:t>E</a:t>
              </a:r>
            </a:p>
          </p:txBody>
        </p:sp>
      </p:grpSp>
      <p:pic>
        <p:nvPicPr>
          <p:cNvPr id="15" name="~PP395.WAV">
            <a:hlinkClick r:id="" action="ppaction://media"/>
          </p:cNvPr>
          <p:cNvPicPr>
            <a:picLocks noRot="1" noChangeAspect="1"/>
          </p:cNvPicPr>
          <p:nvPr>
            <a:wavAudioFile r:embed="rId1" name="~PP395.WAV"/>
          </p:nvPr>
        </p:nvPicPr>
        <p:blipFill>
          <a:blip r:embed="rId4" cstate="print"/>
          <a:stretch>
            <a:fillRect/>
          </a:stretch>
        </p:blipFill>
        <p:spPr>
          <a:xfrm>
            <a:off x="8696325" y="6410325"/>
            <a:ext cx="304800" cy="304800"/>
          </a:xfrm>
          <a:prstGeom prst="rect">
            <a:avLst/>
          </a:prstGeom>
        </p:spPr>
      </p:pic>
    </p:spTree>
  </p:cSld>
  <p:clrMapOvr>
    <a:masterClrMapping/>
  </p:clrMapOvr>
  <p:transition advTm="4552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457200" y="704850"/>
            <a:ext cx="8229600" cy="514350"/>
          </a:xfrm>
        </p:spPr>
        <p:txBody>
          <a:bodyPr>
            <a:normAutofit fontScale="90000"/>
          </a:bodyPr>
          <a:lstStyle/>
          <a:p>
            <a:r>
              <a:rPr lang="en-US" sz="4400" smtClean="0"/>
              <a:t>Stakeholder Management Strategy</a:t>
            </a:r>
          </a:p>
        </p:txBody>
      </p:sp>
      <p:graphicFrame>
        <p:nvGraphicFramePr>
          <p:cNvPr id="6" name="Group 5"/>
          <p:cNvGraphicFramePr>
            <a:graphicFrameLocks noGrp="1"/>
          </p:cNvGraphicFramePr>
          <p:nvPr/>
        </p:nvGraphicFramePr>
        <p:xfrm>
          <a:off x="383290" y="2218660"/>
          <a:ext cx="8569325" cy="2318323"/>
        </p:xfrm>
        <a:graphic>
          <a:graphicData uri="http://schemas.openxmlformats.org/drawingml/2006/table">
            <a:tbl>
              <a:tblPr/>
              <a:tblGrid>
                <a:gridCol w="1543050"/>
                <a:gridCol w="981075"/>
                <a:gridCol w="1331912"/>
                <a:gridCol w="911225"/>
                <a:gridCol w="849313"/>
                <a:gridCol w="863600"/>
                <a:gridCol w="2089150"/>
              </a:tblGrid>
              <a:tr h="457200">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200" b="1" i="0" u="none" strike="noStrike" cap="none" normalizeH="0" baseline="0" dirty="0" smtClean="0">
                          <a:ln>
                            <a:noFill/>
                          </a:ln>
                          <a:solidFill>
                            <a:schemeClr val="tx1"/>
                          </a:solidFill>
                          <a:effectLst/>
                          <a:latin typeface="Arial" pitchFamily="34" charset="0"/>
                          <a:ea typeface="MS PGothic" pitchFamily="34" charset="-128"/>
                        </a:rPr>
                        <a:t>Name of Stakeholder</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200" b="1" i="0" u="none" strike="noStrike" cap="none" normalizeH="0" baseline="0" dirty="0" smtClean="0">
                          <a:ln>
                            <a:noFill/>
                          </a:ln>
                          <a:solidFill>
                            <a:schemeClr val="tx1"/>
                          </a:solidFill>
                          <a:effectLst/>
                          <a:latin typeface="Arial" pitchFamily="34" charset="0"/>
                          <a:ea typeface="MS PGothic" pitchFamily="34" charset="-128"/>
                        </a:rPr>
                        <a:t>Name of Contact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200" b="1" i="0" u="none" strike="noStrike" cap="none" normalizeH="0" baseline="0" smtClean="0">
                          <a:ln>
                            <a:noFill/>
                          </a:ln>
                          <a:solidFill>
                            <a:schemeClr val="tx1"/>
                          </a:solidFill>
                          <a:effectLst/>
                          <a:latin typeface="Arial" pitchFamily="34" charset="0"/>
                          <a:ea typeface="MS PGothic" pitchFamily="34" charset="-128"/>
                        </a:rPr>
                        <a:t>Stakeholder Type</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200" b="1" i="0" u="none" strike="noStrike" cap="none" normalizeH="0" baseline="0" smtClean="0">
                          <a:ln>
                            <a:noFill/>
                          </a:ln>
                          <a:solidFill>
                            <a:schemeClr val="tx1"/>
                          </a:solidFill>
                          <a:effectLst/>
                          <a:latin typeface="Arial" pitchFamily="34" charset="0"/>
                          <a:ea typeface="MS PGothic" pitchFamily="34" charset="-128"/>
                        </a:rPr>
                        <a:t>Influence Level</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200" b="1" i="0" u="none" strike="noStrike" cap="none" normalizeH="0" baseline="0" smtClean="0">
                          <a:ln>
                            <a:noFill/>
                          </a:ln>
                          <a:solidFill>
                            <a:schemeClr val="tx1"/>
                          </a:solidFill>
                          <a:effectLst/>
                          <a:latin typeface="Arial" pitchFamily="34" charset="0"/>
                          <a:ea typeface="MS PGothic" pitchFamily="34" charset="-128"/>
                        </a:rPr>
                        <a:t>Interest Level</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200" b="1" i="0" u="none" strike="noStrike" cap="none" normalizeH="0" baseline="0" smtClean="0">
                          <a:ln>
                            <a:noFill/>
                          </a:ln>
                          <a:solidFill>
                            <a:schemeClr val="tx1"/>
                          </a:solidFill>
                          <a:effectLst/>
                          <a:latin typeface="Arial" pitchFamily="34" charset="0"/>
                          <a:ea typeface="MS PGothic" pitchFamily="34" charset="-128"/>
                        </a:rPr>
                        <a:t>Support Level</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200" b="1" i="0" u="none" strike="noStrike" cap="none" normalizeH="0" baseline="0" smtClean="0">
                          <a:ln>
                            <a:noFill/>
                          </a:ln>
                          <a:solidFill>
                            <a:schemeClr val="tx1"/>
                          </a:solidFill>
                          <a:effectLst/>
                          <a:latin typeface="Arial" pitchFamily="34" charset="0"/>
                          <a:ea typeface="MS PGothic" pitchFamily="34" charset="-128"/>
                        </a:rPr>
                        <a:t>Required</a:t>
                      </a:r>
                      <a:br>
                        <a:rPr kumimoji="0" lang="en-GB" sz="1200" b="1" i="0" u="none" strike="noStrike" cap="none" normalizeH="0" baseline="0" smtClean="0">
                          <a:ln>
                            <a:noFill/>
                          </a:ln>
                          <a:solidFill>
                            <a:schemeClr val="tx1"/>
                          </a:solidFill>
                          <a:effectLst/>
                          <a:latin typeface="Arial" pitchFamily="34" charset="0"/>
                          <a:ea typeface="MS PGothic" pitchFamily="34" charset="-128"/>
                        </a:rPr>
                      </a:br>
                      <a:r>
                        <a:rPr kumimoji="0" lang="en-GB" sz="1200" b="1" i="0" u="none" strike="noStrike" cap="none" normalizeH="0" baseline="0" smtClean="0">
                          <a:ln>
                            <a:noFill/>
                          </a:ln>
                          <a:solidFill>
                            <a:schemeClr val="tx1"/>
                          </a:solidFill>
                          <a:effectLst/>
                          <a:latin typeface="Arial" pitchFamily="34" charset="0"/>
                          <a:ea typeface="MS PGothic" pitchFamily="34" charset="-128"/>
                        </a:rPr>
                        <a:t>Action</a:t>
                      </a:r>
                    </a:p>
                  </a:txBody>
                  <a:tcPr marL="90000" marR="90000" marT="46800" marB="468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r h="517525">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NTC</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609600" marR="0" lvl="0" indent="-60960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A. Smith</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Government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Medium</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Medium</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Orange</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MONITOR</a:t>
                      </a:r>
                      <a:br>
                        <a:rPr kumimoji="0" lang="en-GB" sz="1100" b="0" i="0" u="none" strike="noStrike" cap="none" normalizeH="0" baseline="0" smtClean="0">
                          <a:ln>
                            <a:noFill/>
                          </a:ln>
                          <a:solidFill>
                            <a:schemeClr val="tx1"/>
                          </a:solidFill>
                          <a:effectLst/>
                          <a:latin typeface="Arial" pitchFamily="34" charset="0"/>
                          <a:ea typeface="MS PGothic" pitchFamily="34" charset="-128"/>
                        </a:rPr>
                      </a:br>
                      <a:r>
                        <a:rPr kumimoji="0" lang="en-GB" sz="1100" b="0" i="0" u="none" strike="noStrike" cap="none" normalizeH="0" baseline="0" smtClean="0">
                          <a:ln>
                            <a:noFill/>
                          </a:ln>
                          <a:solidFill>
                            <a:schemeClr val="tx1"/>
                          </a:solidFill>
                          <a:effectLst/>
                          <a:latin typeface="Arial" pitchFamily="34" charset="0"/>
                          <a:ea typeface="MS PGothic" pitchFamily="34" charset="-128"/>
                        </a:rPr>
                        <a:t>(minimal effort)</a:t>
                      </a:r>
                    </a:p>
                  </a:txBody>
                  <a:tcPr marL="90000" marR="90000" marT="46800" marB="468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17525">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Ateneo CORD</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T. Fernandez</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Sector</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Low</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High</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Red</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KEEP INFORMED</a:t>
                      </a:r>
                    </a:p>
                  </a:txBody>
                  <a:tcPr marL="90000" marR="90000" marT="46800" marB="468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17525">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European Commission</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A. N. Other</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Contractor</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High</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Medium</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Green</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100" b="0" i="0" u="none" strike="noStrike" cap="none" normalizeH="0" baseline="0" smtClean="0">
                          <a:ln>
                            <a:noFill/>
                          </a:ln>
                          <a:solidFill>
                            <a:schemeClr val="tx1"/>
                          </a:solidFill>
                          <a:effectLst/>
                          <a:latin typeface="Arial" pitchFamily="34" charset="0"/>
                          <a:ea typeface="MS PGothic" pitchFamily="34" charset="-128"/>
                        </a:rPr>
                        <a:t>KEEP SATISFIED </a:t>
                      </a:r>
                      <a:r>
                        <a:rPr kumimoji="0" lang="en-GB" sz="1100" b="0" i="0" u="sng" strike="noStrike" cap="none" normalizeH="0" baseline="0" smtClean="0">
                          <a:ln>
                            <a:noFill/>
                          </a:ln>
                          <a:solidFill>
                            <a:schemeClr val="tx1"/>
                          </a:solidFill>
                          <a:effectLst/>
                          <a:latin typeface="Arial" pitchFamily="34" charset="0"/>
                          <a:ea typeface="MS PGothic" pitchFamily="34" charset="-128"/>
                        </a:rPr>
                        <a:t>and</a:t>
                      </a:r>
                      <a:r>
                        <a:rPr kumimoji="0" lang="en-GB" sz="1100" b="0" i="0" u="none" strike="noStrike" cap="none" normalizeH="0" baseline="0" smtClean="0">
                          <a:ln>
                            <a:noFill/>
                          </a:ln>
                          <a:solidFill>
                            <a:schemeClr val="tx1"/>
                          </a:solidFill>
                          <a:effectLst/>
                          <a:latin typeface="Arial" pitchFamily="34" charset="0"/>
                          <a:ea typeface="MS PGothic" pitchFamily="34" charset="-128"/>
                        </a:rPr>
                        <a:t> BUILD INTEREST</a:t>
                      </a:r>
                    </a:p>
                  </a:txBody>
                  <a:tcPr marL="90000" marR="90000" marT="46800" marB="468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06388">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000" b="0" i="0" u="none" strike="noStrike" cap="none" normalizeH="0" baseline="0" smtClean="0">
                          <a:ln>
                            <a:noFill/>
                          </a:ln>
                          <a:solidFill>
                            <a:schemeClr val="tx1"/>
                          </a:solidFill>
                          <a:effectLst/>
                          <a:latin typeface="Arial" pitchFamily="34" charset="0"/>
                          <a:ea typeface="MS PGothic" pitchFamily="34" charset="-128"/>
                        </a:rPr>
                        <a:t>…</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000" b="0" i="0" u="none" strike="noStrike" cap="none" normalizeH="0" baseline="0" dirty="0" smtClean="0">
                          <a:ln>
                            <a:noFill/>
                          </a:ln>
                          <a:solidFill>
                            <a:schemeClr val="tx1"/>
                          </a:solidFill>
                          <a:effectLst/>
                          <a:latin typeface="Arial" pitchFamily="34" charset="0"/>
                          <a:ea typeface="MS PGothic" pitchFamily="34" charset="-128"/>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000" b="0" i="0" u="none" strike="noStrike" cap="none" normalizeH="0" baseline="0" smtClean="0">
                          <a:ln>
                            <a:noFill/>
                          </a:ln>
                          <a:solidFill>
                            <a:schemeClr val="tx1"/>
                          </a:solidFill>
                          <a:effectLst/>
                          <a:latin typeface="Arial" pitchFamily="34" charset="0"/>
                          <a:ea typeface="MS PGothic" pitchFamily="34" charset="-128"/>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000" b="0" i="0" u="none" strike="noStrike" cap="none" normalizeH="0" baseline="0" smtClean="0">
                          <a:ln>
                            <a:noFill/>
                          </a:ln>
                          <a:solidFill>
                            <a:schemeClr val="tx1"/>
                          </a:solidFill>
                          <a:effectLst/>
                          <a:latin typeface="Arial" pitchFamily="34" charset="0"/>
                          <a:ea typeface="MS PGothic" pitchFamily="34" charset="-128"/>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000" b="0" i="0" u="none" strike="noStrike" cap="none" normalizeH="0" baseline="0" smtClean="0">
                          <a:ln>
                            <a:noFill/>
                          </a:ln>
                          <a:solidFill>
                            <a:schemeClr val="tx1"/>
                          </a:solidFill>
                          <a:effectLst/>
                          <a:latin typeface="Arial" pitchFamily="34" charset="0"/>
                          <a:ea typeface="MS PGothic" pitchFamily="34" charset="-128"/>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000" b="0" i="0" u="none" strike="noStrike" cap="none" normalizeH="0" baseline="0" smtClean="0">
                          <a:ln>
                            <a:noFill/>
                          </a:ln>
                          <a:solidFill>
                            <a:schemeClr val="tx1"/>
                          </a:solidFill>
                          <a:effectLst/>
                          <a:latin typeface="Arial" pitchFamily="34" charset="0"/>
                          <a:ea typeface="MS PGothic" pitchFamily="34" charset="-128"/>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tx1"/>
                        </a:buClr>
                        <a:buSzTx/>
                        <a:buFontTx/>
                        <a:buNone/>
                        <a:tabLst/>
                      </a:pPr>
                      <a:r>
                        <a:rPr kumimoji="0" lang="en-GB" sz="1000" b="0" i="0" u="none" strike="noStrike" cap="none" normalizeH="0" baseline="0" dirty="0" smtClean="0">
                          <a:ln>
                            <a:noFill/>
                          </a:ln>
                          <a:solidFill>
                            <a:schemeClr val="tx1"/>
                          </a:solidFill>
                          <a:effectLst/>
                          <a:latin typeface="Arial" pitchFamily="34" charset="0"/>
                          <a:ea typeface="MS PGothic" pitchFamily="34" charset="-128"/>
                        </a:rPr>
                        <a:t>…</a:t>
                      </a:r>
                    </a:p>
                  </a:txBody>
                  <a:tcPr marL="90000" marR="90000" marT="46800" marB="4680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pic>
        <p:nvPicPr>
          <p:cNvPr id="4" name="~PP2974.WAV">
            <a:hlinkClick r:id="" action="ppaction://media"/>
          </p:cNvPr>
          <p:cNvPicPr>
            <a:picLocks noRot="1" noChangeAspect="1"/>
          </p:cNvPicPr>
          <p:nvPr>
            <a:wavAudioFile r:embed="rId1" name="~PP2974.WAV"/>
          </p:nvPr>
        </p:nvPicPr>
        <p:blipFill>
          <a:blip r:embed="rId4" cstate="print"/>
          <a:stretch>
            <a:fillRect/>
          </a:stretch>
        </p:blipFill>
        <p:spPr>
          <a:xfrm>
            <a:off x="8696325" y="6410325"/>
            <a:ext cx="304800" cy="304800"/>
          </a:xfrm>
          <a:prstGeom prst="rect">
            <a:avLst/>
          </a:prstGeom>
        </p:spPr>
      </p:pic>
    </p:spTree>
  </p:cSld>
  <p:clrMapOvr>
    <a:masterClrMapping/>
  </p:clrMapOvr>
  <p:transition advTm="8032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49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10"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0" name="Rectangle 1026"/>
          <p:cNvSpPr>
            <a:spLocks noGrp="1" noChangeArrowheads="1"/>
          </p:cNvSpPr>
          <p:nvPr>
            <p:ph type="title"/>
          </p:nvPr>
        </p:nvSpPr>
        <p:spPr/>
        <p:txBody>
          <a:bodyPr>
            <a:normAutofit fontScale="90000"/>
          </a:bodyPr>
          <a:lstStyle/>
          <a:p>
            <a:r>
              <a:rPr lang="en-US" smtClean="0"/>
              <a:t>Importance of Good Communications</a:t>
            </a:r>
            <a:endParaRPr lang="en-US"/>
          </a:p>
        </p:txBody>
      </p:sp>
      <p:sp>
        <p:nvSpPr>
          <p:cNvPr id="4" name="Slide Number Placeholder 3"/>
          <p:cNvSpPr>
            <a:spLocks noGrp="1"/>
          </p:cNvSpPr>
          <p:nvPr>
            <p:ph type="sldNum" sz="quarter" idx="12"/>
          </p:nvPr>
        </p:nvSpPr>
        <p:spPr/>
        <p:txBody>
          <a:bodyPr>
            <a:normAutofit fontScale="85000" lnSpcReduction="20000"/>
          </a:bodyPr>
          <a:lstStyle/>
          <a:p>
            <a:fld id="{62380CE2-C4BA-4E94-92BF-597D5D0180B7}" type="slidenum">
              <a:rPr lang="en-US" smtClean="0"/>
              <a:pPr/>
              <a:t>2</a:t>
            </a:fld>
            <a:endParaRPr lang="en-US"/>
          </a:p>
        </p:txBody>
      </p:sp>
      <p:sp>
        <p:nvSpPr>
          <p:cNvPr id="258051" name="Rectangle 1027"/>
          <p:cNvSpPr>
            <a:spLocks noGrp="1" noChangeArrowheads="1"/>
          </p:cNvSpPr>
          <p:nvPr>
            <p:ph sz="quarter" idx="1"/>
          </p:nvPr>
        </p:nvSpPr>
        <p:spPr/>
        <p:txBody>
          <a:bodyPr/>
          <a:lstStyle/>
          <a:p>
            <a:r>
              <a:rPr lang="en-US" smtClean="0"/>
              <a:t>The greatest threat to many projects is a failure to communicate.</a:t>
            </a:r>
          </a:p>
          <a:p>
            <a:r>
              <a:rPr lang="en-US" smtClean="0"/>
              <a:t>Our culture does not portray IT professionals as being good communicators.</a:t>
            </a:r>
          </a:p>
          <a:p>
            <a:r>
              <a:rPr lang="en-US" smtClean="0"/>
              <a:t>Research shows that IT professionals must be able to communicate effectively to succeed in their positions.</a:t>
            </a:r>
          </a:p>
          <a:p>
            <a:r>
              <a:rPr lang="en-US" smtClean="0"/>
              <a:t>Strong verbal skills are a key factor in career advancement for IT professionals.</a:t>
            </a:r>
            <a:endParaRPr lang="en-US"/>
          </a:p>
        </p:txBody>
      </p:sp>
      <p:pic>
        <p:nvPicPr>
          <p:cNvPr id="5" name="~PP412.WAV">
            <a:hlinkClick r:id="" action="ppaction://media"/>
          </p:cNvPr>
          <p:cNvPicPr>
            <a:picLocks noRot="1" noChangeAspect="1"/>
          </p:cNvPicPr>
          <p:nvPr>
            <a:wavAudioFile r:embed="rId1" name="~PP412.WAV"/>
          </p:nvPr>
        </p:nvPicPr>
        <p:blipFill>
          <a:blip r:embed="rId4" cstate="print"/>
          <a:stretch>
            <a:fillRect/>
          </a:stretch>
        </p:blipFill>
        <p:spPr>
          <a:xfrm>
            <a:off x="8696325" y="6410325"/>
            <a:ext cx="304800" cy="304800"/>
          </a:xfrm>
          <a:prstGeom prst="rect">
            <a:avLst/>
          </a:prstGeom>
        </p:spPr>
      </p:pic>
    </p:spTree>
  </p:cSld>
  <p:clrMapOvr>
    <a:masterClrMapping/>
  </p:clrMapOvr>
  <p:transition advTm="738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 in your project…</a:t>
            </a:r>
            <a:endParaRPr lang="en-US" dirty="0"/>
          </a:p>
        </p:txBody>
      </p:sp>
      <p:sp>
        <p:nvSpPr>
          <p:cNvPr id="3" name="Slide Number Placeholder 2"/>
          <p:cNvSpPr>
            <a:spLocks noGrp="1"/>
          </p:cNvSpPr>
          <p:nvPr>
            <p:ph type="sldNum" sz="quarter" idx="12"/>
          </p:nvPr>
        </p:nvSpPr>
        <p:spPr/>
        <p:txBody>
          <a:bodyPr>
            <a:normAutofit fontScale="85000" lnSpcReduction="20000"/>
          </a:bodyPr>
          <a:lstStyle/>
          <a:p>
            <a:fld id="{97AEAFC4-383E-477D-B90E-6E90F006C0AD}" type="slidenum">
              <a:rPr lang="en-US" smtClean="0"/>
              <a:pPr/>
              <a:t>20</a:t>
            </a:fld>
            <a:endParaRPr lang="en-US"/>
          </a:p>
        </p:txBody>
      </p:sp>
      <p:sp>
        <p:nvSpPr>
          <p:cNvPr id="4" name="Content Placeholder 3"/>
          <p:cNvSpPr>
            <a:spLocks noGrp="1"/>
          </p:cNvSpPr>
          <p:nvPr>
            <p:ph sz="quarter" idx="1"/>
          </p:nvPr>
        </p:nvSpPr>
        <p:spPr/>
        <p:txBody>
          <a:bodyPr>
            <a:normAutofit fontScale="70000" lnSpcReduction="20000"/>
          </a:bodyPr>
          <a:lstStyle/>
          <a:p>
            <a:pPr>
              <a:buNone/>
            </a:pPr>
            <a:endParaRPr lang="en-US" dirty="0" smtClean="0"/>
          </a:p>
          <a:p>
            <a:r>
              <a:rPr lang="en-US" dirty="0" smtClean="0"/>
              <a:t>Need to create a communications plan in narrative form that addresses slides 6 – 7 of this </a:t>
            </a:r>
            <a:r>
              <a:rPr lang="en-US" dirty="0" err="1" smtClean="0"/>
              <a:t>sldiecast</a:t>
            </a:r>
            <a:r>
              <a:rPr lang="en-US" dirty="0" smtClean="0"/>
              <a:t>.</a:t>
            </a:r>
          </a:p>
          <a:p>
            <a:r>
              <a:rPr lang="en-US" dirty="0" smtClean="0"/>
              <a:t>You can use the chart in slide 8 as a guide, but you can also use a combination of the table in slide 19 and the things needed in slides 6-7 </a:t>
            </a:r>
          </a:p>
          <a:p>
            <a:endParaRPr lang="en-US" dirty="0" smtClean="0"/>
          </a:p>
          <a:p>
            <a:r>
              <a:rPr lang="en-US" dirty="0" smtClean="0"/>
              <a:t>It would also be nice to include a narrative of your stakeholders and their level of interest and power in this section of your paper.</a:t>
            </a:r>
          </a:p>
          <a:p>
            <a:r>
              <a:rPr lang="en-US" dirty="0" smtClean="0"/>
              <a:t>Note that you have to identify your stakeholders (e.g. your project team, your main contact person, the people who will be affected in the project, the people involved in the project, etc.) and discuss what to communicate with them, when do you communicate it, how do you intend to communicate it and how often do you intend to communicate.</a:t>
            </a:r>
          </a:p>
          <a:p>
            <a:pPr>
              <a:buNone/>
            </a:pPr>
            <a:endParaRPr lang="en-US" dirty="0" smtClean="0"/>
          </a:p>
        </p:txBody>
      </p:sp>
      <p:pic>
        <p:nvPicPr>
          <p:cNvPr id="5" name="~PP972.WAV">
            <a:hlinkClick r:id="" action="ppaction://media"/>
          </p:cNvPr>
          <p:cNvPicPr>
            <a:picLocks noRot="1" noChangeAspect="1"/>
          </p:cNvPicPr>
          <p:nvPr>
            <a:wavAudioFile r:embed="rId1" name="~PP972.WAV"/>
          </p:nvPr>
        </p:nvPicPr>
        <p:blipFill>
          <a:blip r:embed="rId3" cstate="print"/>
          <a:stretch>
            <a:fillRect/>
          </a:stretch>
        </p:blipFill>
        <p:spPr>
          <a:xfrm>
            <a:off x="8696325" y="6410325"/>
            <a:ext cx="304800" cy="304800"/>
          </a:xfrm>
          <a:prstGeom prst="rect">
            <a:avLst/>
          </a:prstGeom>
        </p:spPr>
      </p:pic>
    </p:spTree>
  </p:cSld>
  <p:clrMapOvr>
    <a:masterClrMapping/>
  </p:clrMapOvr>
  <p:transition advTm="8807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r>
              <a:rPr lang="en-US" smtClean="0"/>
              <a:t>Dimensions of Communication</a:t>
            </a:r>
          </a:p>
        </p:txBody>
      </p:sp>
      <p:sp>
        <p:nvSpPr>
          <p:cNvPr id="12291" name="Content Placeholder 2"/>
          <p:cNvSpPr>
            <a:spLocks noGrp="1"/>
          </p:cNvSpPr>
          <p:nvPr>
            <p:ph sz="quarter" idx="1"/>
          </p:nvPr>
        </p:nvSpPr>
        <p:spPr/>
        <p:txBody>
          <a:bodyPr>
            <a:normAutofit fontScale="92500" lnSpcReduction="20000"/>
          </a:bodyPr>
          <a:lstStyle/>
          <a:p>
            <a:r>
              <a:rPr lang="en-US" smtClean="0"/>
              <a:t>Communication can be:</a:t>
            </a:r>
          </a:p>
          <a:p>
            <a:pPr lvl="1"/>
            <a:r>
              <a:rPr lang="en-US" smtClean="0"/>
              <a:t>Internal</a:t>
            </a:r>
          </a:p>
          <a:p>
            <a:pPr lvl="1"/>
            <a:r>
              <a:rPr lang="en-US" smtClean="0"/>
              <a:t>External</a:t>
            </a:r>
          </a:p>
          <a:p>
            <a:pPr lvl="1"/>
            <a:r>
              <a:rPr lang="en-US" smtClean="0"/>
              <a:t>Formal (reports memos, briefing)</a:t>
            </a:r>
          </a:p>
          <a:p>
            <a:pPr lvl="1"/>
            <a:r>
              <a:rPr lang="en-US" smtClean="0"/>
              <a:t>Informal (e-mail, ad-hoc discussions)</a:t>
            </a:r>
          </a:p>
          <a:p>
            <a:pPr lvl="1"/>
            <a:r>
              <a:rPr lang="en-US" smtClean="0"/>
              <a:t>Vertical (up and down the organization)</a:t>
            </a:r>
          </a:p>
          <a:p>
            <a:pPr lvl="1"/>
            <a:r>
              <a:rPr lang="en-US" smtClean="0"/>
              <a:t>Horizontal (peers, same functional level)</a:t>
            </a:r>
          </a:p>
          <a:p>
            <a:pPr lvl="1"/>
            <a:r>
              <a:rPr lang="en-US" smtClean="0"/>
              <a:t>Official (Newsletter, annual report)</a:t>
            </a:r>
          </a:p>
          <a:p>
            <a:pPr lvl="1"/>
            <a:r>
              <a:rPr lang="en-US" smtClean="0"/>
              <a:t>Unofficial (off the record communication)</a:t>
            </a:r>
          </a:p>
          <a:p>
            <a:pPr lvl="1"/>
            <a:r>
              <a:rPr lang="en-US" smtClean="0"/>
              <a:t>Written and oral</a:t>
            </a:r>
          </a:p>
          <a:p>
            <a:pPr lvl="1"/>
            <a:r>
              <a:rPr lang="en-US" smtClean="0"/>
              <a:t>Verbal and non-verbal</a:t>
            </a:r>
          </a:p>
        </p:txBody>
      </p:sp>
      <p:pic>
        <p:nvPicPr>
          <p:cNvPr id="4" name="~PP3742.WAV">
            <a:hlinkClick r:id="" action="ppaction://media"/>
          </p:cNvPr>
          <p:cNvPicPr>
            <a:picLocks noRot="1" noChangeAspect="1"/>
          </p:cNvPicPr>
          <p:nvPr>
            <a:wavAudioFile r:embed="rId1" name="~PP3742.WAV"/>
          </p:nvPr>
        </p:nvPicPr>
        <p:blipFill>
          <a:blip r:embed="rId4" cstate="print"/>
          <a:stretch>
            <a:fillRect/>
          </a:stretch>
        </p:blipFill>
        <p:spPr>
          <a:xfrm>
            <a:off x="8696325" y="6410325"/>
            <a:ext cx="304800" cy="304800"/>
          </a:xfrm>
          <a:prstGeom prst="rect">
            <a:avLst/>
          </a:prstGeom>
        </p:spPr>
      </p:pic>
    </p:spTree>
  </p:cSld>
  <p:clrMapOvr>
    <a:masterClrMapping/>
  </p:clrMapOvr>
  <p:transition advTm="7287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normAutofit fontScale="90000"/>
          </a:bodyPr>
          <a:lstStyle/>
          <a:p>
            <a:r>
              <a:rPr lang="en-US" dirty="0" smtClean="0"/>
              <a:t>Project Communications</a:t>
            </a:r>
            <a:br>
              <a:rPr lang="en-US" dirty="0" smtClean="0"/>
            </a:br>
            <a:r>
              <a:rPr lang="en-US" dirty="0" smtClean="0"/>
              <a:t>Management Processes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42A229E8-6A93-431C-B31F-5F574D1EEC73}" type="slidenum">
              <a:rPr lang="en-US" smtClean="0"/>
              <a:pPr/>
              <a:t>4</a:t>
            </a:fld>
            <a:endParaRPr lang="en-US"/>
          </a:p>
        </p:txBody>
      </p:sp>
      <p:sp>
        <p:nvSpPr>
          <p:cNvPr id="259075" name="Rectangle 3"/>
          <p:cNvSpPr>
            <a:spLocks noGrp="1" noChangeArrowheads="1"/>
          </p:cNvSpPr>
          <p:nvPr>
            <p:ph sz="quarter" idx="1"/>
          </p:nvPr>
        </p:nvSpPr>
        <p:spPr/>
        <p:txBody>
          <a:bodyPr>
            <a:normAutofit fontScale="92500" lnSpcReduction="10000"/>
          </a:bodyPr>
          <a:lstStyle/>
          <a:p>
            <a:r>
              <a:rPr lang="en-US" b="1" dirty="0" smtClean="0"/>
              <a:t>Communications planning</a:t>
            </a:r>
            <a:r>
              <a:rPr lang="en-US" dirty="0" smtClean="0"/>
              <a:t>: Determining the information and communications needs of the stakeholders.</a:t>
            </a:r>
          </a:p>
          <a:p>
            <a:r>
              <a:rPr lang="en-US" b="1" dirty="0" smtClean="0"/>
              <a:t>Information distribution</a:t>
            </a:r>
            <a:r>
              <a:rPr lang="en-US" dirty="0" smtClean="0"/>
              <a:t>: Making needed information available to project stakeholders in a timely manner.</a:t>
            </a:r>
          </a:p>
          <a:p>
            <a:r>
              <a:rPr lang="en-US" b="1" dirty="0" smtClean="0"/>
              <a:t>Performance reporting: </a:t>
            </a:r>
            <a:r>
              <a:rPr lang="en-US" dirty="0" smtClean="0"/>
              <a:t>Collecting and disseminating performance information, including status reports, progress measurement, and forecasting.</a:t>
            </a:r>
          </a:p>
          <a:p>
            <a:r>
              <a:rPr lang="en-US" b="1" dirty="0" smtClean="0"/>
              <a:t>Managing stakeholders</a:t>
            </a:r>
            <a:r>
              <a:rPr lang="en-US" dirty="0" smtClean="0"/>
              <a:t>: Managing communications to satisfy the needs and expectations of project stakeholders and to resolve issues.</a:t>
            </a:r>
            <a:endParaRPr lang="en-US" dirty="0"/>
          </a:p>
        </p:txBody>
      </p:sp>
      <p:pic>
        <p:nvPicPr>
          <p:cNvPr id="5" name="~PP2402.WAV">
            <a:hlinkClick r:id="" action="ppaction://media"/>
          </p:cNvPr>
          <p:cNvPicPr>
            <a:picLocks noRot="1" noChangeAspect="1"/>
          </p:cNvPicPr>
          <p:nvPr>
            <a:wavAudioFile r:embed="rId1" name="~PP2402.WAV"/>
          </p:nvPr>
        </p:nvPicPr>
        <p:blipFill>
          <a:blip r:embed="rId4" cstate="print"/>
          <a:stretch>
            <a:fillRect/>
          </a:stretch>
        </p:blipFill>
        <p:spPr>
          <a:xfrm>
            <a:off x="8696325" y="6410325"/>
            <a:ext cx="304800" cy="304800"/>
          </a:xfrm>
          <a:prstGeom prst="rect">
            <a:avLst/>
          </a:prstGeom>
        </p:spPr>
      </p:pic>
    </p:spTree>
  </p:cSld>
  <p:clrMapOvr>
    <a:masterClrMapping/>
  </p:clrMapOvr>
  <p:transition advTm="5593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2"/>
          <p:cNvSpPr>
            <a:spLocks noGrp="1" noChangeArrowheads="1"/>
          </p:cNvSpPr>
          <p:nvPr>
            <p:ph type="title"/>
          </p:nvPr>
        </p:nvSpPr>
        <p:spPr/>
        <p:txBody>
          <a:bodyPr/>
          <a:lstStyle/>
          <a:p>
            <a:r>
              <a:rPr lang="en-US" smtClean="0"/>
              <a:t>Communications Planning</a:t>
            </a:r>
            <a:endParaRPr lang="en-US"/>
          </a:p>
        </p:txBody>
      </p:sp>
      <p:sp>
        <p:nvSpPr>
          <p:cNvPr id="4" name="Slide Number Placeholder 3"/>
          <p:cNvSpPr>
            <a:spLocks noGrp="1"/>
          </p:cNvSpPr>
          <p:nvPr>
            <p:ph type="sldNum" sz="quarter" idx="12"/>
          </p:nvPr>
        </p:nvSpPr>
        <p:spPr/>
        <p:txBody>
          <a:bodyPr>
            <a:normAutofit fontScale="85000" lnSpcReduction="20000"/>
          </a:bodyPr>
          <a:lstStyle/>
          <a:p>
            <a:fld id="{BA27669A-A513-4F3A-9188-CBB2F50B38DA}" type="slidenum">
              <a:rPr lang="en-US" smtClean="0"/>
              <a:pPr/>
              <a:t>5</a:t>
            </a:fld>
            <a:endParaRPr lang="en-US"/>
          </a:p>
        </p:txBody>
      </p:sp>
      <p:sp>
        <p:nvSpPr>
          <p:cNvPr id="260099" name="Rectangle 3"/>
          <p:cNvSpPr>
            <a:spLocks noGrp="1" noChangeArrowheads="1"/>
          </p:cNvSpPr>
          <p:nvPr>
            <p:ph sz="quarter" idx="1"/>
          </p:nvPr>
        </p:nvSpPr>
        <p:spPr/>
        <p:txBody>
          <a:bodyPr/>
          <a:lstStyle/>
          <a:p>
            <a:r>
              <a:rPr lang="en-US" smtClean="0"/>
              <a:t>Every project should include some type of communications management plan, a document that guides project communications.</a:t>
            </a:r>
          </a:p>
          <a:p>
            <a:r>
              <a:rPr lang="en-US" smtClean="0"/>
              <a:t>Creating a stakeholder analysis for project communications also aids in communications planning.</a:t>
            </a:r>
            <a:endParaRPr lang="en-US"/>
          </a:p>
        </p:txBody>
      </p:sp>
      <p:pic>
        <p:nvPicPr>
          <p:cNvPr id="5" name="~PP2981.WAV">
            <a:hlinkClick r:id="" action="ppaction://media"/>
          </p:cNvPr>
          <p:cNvPicPr>
            <a:picLocks noRot="1" noChangeAspect="1"/>
          </p:cNvPicPr>
          <p:nvPr>
            <a:wavAudioFile r:embed="rId1" name="~PP2981.WAV"/>
          </p:nvPr>
        </p:nvPicPr>
        <p:blipFill>
          <a:blip r:embed="rId4" cstate="print"/>
          <a:stretch>
            <a:fillRect/>
          </a:stretch>
        </p:blipFill>
        <p:spPr>
          <a:xfrm>
            <a:off x="8696325" y="6410325"/>
            <a:ext cx="304800" cy="304800"/>
          </a:xfrm>
          <a:prstGeom prst="rect">
            <a:avLst/>
          </a:prstGeom>
        </p:spPr>
      </p:pic>
    </p:spTree>
  </p:cSld>
  <p:clrMapOvr>
    <a:masterClrMapping/>
  </p:clrMapOvr>
  <p:transition advTm="2917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Rectangle 2"/>
          <p:cNvSpPr>
            <a:spLocks noGrp="1" noChangeArrowheads="1"/>
          </p:cNvSpPr>
          <p:nvPr>
            <p:ph type="title"/>
          </p:nvPr>
        </p:nvSpPr>
        <p:spPr/>
        <p:txBody>
          <a:bodyPr>
            <a:normAutofit fontScale="90000"/>
          </a:bodyPr>
          <a:lstStyle/>
          <a:p>
            <a:r>
              <a:rPr lang="en-US" smtClean="0"/>
              <a:t>Communications Management</a:t>
            </a:r>
            <a:br>
              <a:rPr lang="en-US" smtClean="0"/>
            </a:br>
            <a:r>
              <a:rPr lang="en-US" smtClean="0"/>
              <a:t>Plan Contents</a:t>
            </a:r>
            <a:endParaRPr lang="en-US"/>
          </a:p>
        </p:txBody>
      </p:sp>
      <p:sp>
        <p:nvSpPr>
          <p:cNvPr id="4" name="Slide Number Placeholder 3"/>
          <p:cNvSpPr>
            <a:spLocks noGrp="1"/>
          </p:cNvSpPr>
          <p:nvPr>
            <p:ph type="sldNum" sz="quarter" idx="12"/>
          </p:nvPr>
        </p:nvSpPr>
        <p:spPr/>
        <p:txBody>
          <a:bodyPr>
            <a:normAutofit fontScale="85000" lnSpcReduction="20000"/>
          </a:bodyPr>
          <a:lstStyle/>
          <a:p>
            <a:fld id="{C110642B-EBB8-4958-B815-0097D3F92D79}" type="slidenum">
              <a:rPr lang="en-US" smtClean="0"/>
              <a:pPr/>
              <a:t>6</a:t>
            </a:fld>
            <a:endParaRPr lang="en-US"/>
          </a:p>
        </p:txBody>
      </p:sp>
      <p:sp>
        <p:nvSpPr>
          <p:cNvPr id="261123" name="Rectangle 3"/>
          <p:cNvSpPr>
            <a:spLocks noGrp="1" noChangeArrowheads="1"/>
          </p:cNvSpPr>
          <p:nvPr>
            <p:ph sz="quarter" idx="1"/>
          </p:nvPr>
        </p:nvSpPr>
        <p:spPr/>
        <p:txBody>
          <a:bodyPr/>
          <a:lstStyle/>
          <a:p>
            <a:r>
              <a:rPr lang="en-US" smtClean="0"/>
              <a:t>Stakeholder communications requirements.</a:t>
            </a:r>
          </a:p>
          <a:p>
            <a:r>
              <a:rPr lang="en-US" smtClean="0"/>
              <a:t>Information to be communicated, including format, content, and level of detail. </a:t>
            </a:r>
          </a:p>
          <a:p>
            <a:r>
              <a:rPr lang="en-US" smtClean="0"/>
              <a:t>The people who will receive the information and who will produce it. </a:t>
            </a:r>
          </a:p>
          <a:p>
            <a:r>
              <a:rPr lang="en-US" smtClean="0"/>
              <a:t>Suggested methods or technologies for conveying the information. </a:t>
            </a:r>
            <a:endParaRPr lang="en-US"/>
          </a:p>
        </p:txBody>
      </p:sp>
      <p:pic>
        <p:nvPicPr>
          <p:cNvPr id="5" name="~PP219.WAV">
            <a:hlinkClick r:id="" action="ppaction://media"/>
          </p:cNvPr>
          <p:cNvPicPr>
            <a:picLocks noRot="1" noChangeAspect="1"/>
          </p:cNvPicPr>
          <p:nvPr>
            <a:wavAudioFile r:embed="rId1" name="~PP219.WAV"/>
          </p:nvPr>
        </p:nvPicPr>
        <p:blipFill>
          <a:blip r:embed="rId4" cstate="print"/>
          <a:stretch>
            <a:fillRect/>
          </a:stretch>
        </p:blipFill>
        <p:spPr>
          <a:xfrm>
            <a:off x="8696325" y="6410325"/>
            <a:ext cx="304800" cy="304800"/>
          </a:xfrm>
          <a:prstGeom prst="rect">
            <a:avLst/>
          </a:prstGeom>
        </p:spPr>
      </p:pic>
    </p:spTree>
  </p:cSld>
  <p:clrMapOvr>
    <a:masterClrMapping/>
  </p:clrMapOvr>
  <p:transition advTm="627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Rectangle 2"/>
          <p:cNvSpPr>
            <a:spLocks noGrp="1" noChangeArrowheads="1"/>
          </p:cNvSpPr>
          <p:nvPr>
            <p:ph type="title"/>
          </p:nvPr>
        </p:nvSpPr>
        <p:spPr/>
        <p:txBody>
          <a:bodyPr>
            <a:normAutofit fontScale="90000"/>
          </a:bodyPr>
          <a:lstStyle/>
          <a:p>
            <a:r>
              <a:rPr lang="en-US" smtClean="0"/>
              <a:t>Communications Management</a:t>
            </a:r>
            <a:br>
              <a:rPr lang="en-US" smtClean="0"/>
            </a:br>
            <a:r>
              <a:rPr lang="en-US" smtClean="0"/>
              <a:t>Plan Contents (cont’d)</a:t>
            </a:r>
            <a:endParaRPr lang="en-US"/>
          </a:p>
        </p:txBody>
      </p:sp>
      <p:sp>
        <p:nvSpPr>
          <p:cNvPr id="4" name="Slide Number Placeholder 3"/>
          <p:cNvSpPr>
            <a:spLocks noGrp="1"/>
          </p:cNvSpPr>
          <p:nvPr>
            <p:ph type="sldNum" sz="quarter" idx="12"/>
          </p:nvPr>
        </p:nvSpPr>
        <p:spPr/>
        <p:txBody>
          <a:bodyPr>
            <a:normAutofit fontScale="85000" lnSpcReduction="20000"/>
          </a:bodyPr>
          <a:lstStyle/>
          <a:p>
            <a:fld id="{66356A41-AB1F-4D8C-AD5D-2A7CE1991CF6}" type="slidenum">
              <a:rPr lang="en-US" smtClean="0"/>
              <a:pPr/>
              <a:t>7</a:t>
            </a:fld>
            <a:endParaRPr lang="en-US"/>
          </a:p>
        </p:txBody>
      </p:sp>
      <p:sp>
        <p:nvSpPr>
          <p:cNvPr id="292867" name="Rectangle 3"/>
          <p:cNvSpPr>
            <a:spLocks noGrp="1" noChangeArrowheads="1"/>
          </p:cNvSpPr>
          <p:nvPr>
            <p:ph sz="quarter" idx="1"/>
          </p:nvPr>
        </p:nvSpPr>
        <p:spPr/>
        <p:txBody>
          <a:bodyPr/>
          <a:lstStyle/>
          <a:p>
            <a:r>
              <a:rPr lang="en-US" smtClean="0"/>
              <a:t>Frequency of communication. </a:t>
            </a:r>
          </a:p>
          <a:p>
            <a:r>
              <a:rPr lang="en-US" smtClean="0"/>
              <a:t>Escalation procedures for resolving issues. </a:t>
            </a:r>
          </a:p>
          <a:p>
            <a:r>
              <a:rPr lang="en-US" smtClean="0"/>
              <a:t>Revision procedures for updating the communications management plan. </a:t>
            </a:r>
          </a:p>
          <a:p>
            <a:r>
              <a:rPr lang="en-US" smtClean="0"/>
              <a:t>A glossary of common terminology. </a:t>
            </a:r>
            <a:endParaRPr lang="en-US"/>
          </a:p>
        </p:txBody>
      </p:sp>
      <p:pic>
        <p:nvPicPr>
          <p:cNvPr id="5" name="~PP1253.WAV">
            <a:hlinkClick r:id="" action="ppaction://media"/>
          </p:cNvPr>
          <p:cNvPicPr>
            <a:picLocks noRot="1" noChangeAspect="1"/>
          </p:cNvPicPr>
          <p:nvPr>
            <a:wavAudioFile r:embed="rId1" name="~PP1253.WAV"/>
          </p:nvPr>
        </p:nvPicPr>
        <p:blipFill>
          <a:blip r:embed="rId4" cstate="print"/>
          <a:stretch>
            <a:fillRect/>
          </a:stretch>
        </p:blipFill>
        <p:spPr>
          <a:xfrm>
            <a:off x="8696325" y="6410325"/>
            <a:ext cx="304800" cy="304800"/>
          </a:xfrm>
          <a:prstGeom prst="rect">
            <a:avLst/>
          </a:prstGeom>
        </p:spPr>
      </p:pic>
    </p:spTree>
  </p:cSld>
  <p:clrMapOvr>
    <a:masterClrMapping/>
  </p:clrMapOvr>
  <p:transition advTm="11563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Rectangle 2"/>
          <p:cNvSpPr>
            <a:spLocks noGrp="1" noChangeArrowheads="1"/>
          </p:cNvSpPr>
          <p:nvPr>
            <p:ph type="title"/>
          </p:nvPr>
        </p:nvSpPr>
        <p:spPr/>
        <p:txBody>
          <a:bodyPr>
            <a:normAutofit fontScale="90000"/>
          </a:bodyPr>
          <a:lstStyle/>
          <a:p>
            <a:r>
              <a:rPr lang="en-US" dirty="0" smtClean="0"/>
              <a:t>Sample Communications Management Plan for Identified Stakeholders</a:t>
            </a:r>
            <a:endParaRPr lang="en-US" dirty="0"/>
          </a:p>
        </p:txBody>
      </p:sp>
      <p:sp>
        <p:nvSpPr>
          <p:cNvPr id="5" name="Slide Number Placeholder 2"/>
          <p:cNvSpPr>
            <a:spLocks noGrp="1"/>
          </p:cNvSpPr>
          <p:nvPr>
            <p:ph type="sldNum" sz="quarter" idx="12"/>
          </p:nvPr>
        </p:nvSpPr>
        <p:spPr/>
        <p:txBody>
          <a:bodyPr>
            <a:normAutofit fontScale="85000" lnSpcReduction="20000"/>
          </a:bodyPr>
          <a:lstStyle/>
          <a:p>
            <a:fld id="{E070BB96-CCAC-40F4-89E3-465516D82B3C}" type="slidenum">
              <a:rPr lang="en-US" smtClean="0"/>
              <a:pPr/>
              <a:t>8</a:t>
            </a:fld>
            <a:endParaRPr lang="en-US"/>
          </a:p>
        </p:txBody>
      </p:sp>
      <p:pic>
        <p:nvPicPr>
          <p:cNvPr id="262150" name="Picture 6" descr="Tbl10-01a"/>
          <p:cNvPicPr>
            <a:picLocks noChangeAspect="1" noChangeArrowheads="1"/>
          </p:cNvPicPr>
          <p:nvPr/>
        </p:nvPicPr>
        <p:blipFill>
          <a:blip r:embed="rId4" cstate="print"/>
          <a:srcRect t="8430"/>
          <a:stretch>
            <a:fillRect/>
          </a:stretch>
        </p:blipFill>
        <p:spPr bwMode="auto">
          <a:xfrm>
            <a:off x="838200" y="1524000"/>
            <a:ext cx="7010400" cy="2509838"/>
          </a:xfrm>
          <a:prstGeom prst="rect">
            <a:avLst/>
          </a:prstGeom>
          <a:noFill/>
        </p:spPr>
      </p:pic>
      <p:pic>
        <p:nvPicPr>
          <p:cNvPr id="262151" name="Picture 7" descr="Tbl10-01b"/>
          <p:cNvPicPr>
            <a:picLocks noChangeAspect="1" noChangeArrowheads="1"/>
          </p:cNvPicPr>
          <p:nvPr/>
        </p:nvPicPr>
        <p:blipFill>
          <a:blip r:embed="rId5" cstate="print"/>
          <a:srcRect t="23581"/>
          <a:stretch>
            <a:fillRect/>
          </a:stretch>
        </p:blipFill>
        <p:spPr bwMode="auto">
          <a:xfrm>
            <a:off x="838200" y="4038600"/>
            <a:ext cx="7010400" cy="2463800"/>
          </a:xfrm>
          <a:prstGeom prst="rect">
            <a:avLst/>
          </a:prstGeom>
          <a:noFill/>
        </p:spPr>
      </p:pic>
      <p:pic>
        <p:nvPicPr>
          <p:cNvPr id="6" name="~PP2193.WAV">
            <a:hlinkClick r:id="" action="ppaction://media"/>
          </p:cNvPr>
          <p:cNvPicPr>
            <a:picLocks noRot="1" noChangeAspect="1"/>
          </p:cNvPicPr>
          <p:nvPr>
            <a:wavAudioFile r:embed="rId1" name="~PP2193.WAV"/>
          </p:nvPr>
        </p:nvPicPr>
        <p:blipFill>
          <a:blip r:embed="rId6" cstate="print"/>
          <a:stretch>
            <a:fillRect/>
          </a:stretch>
        </p:blipFill>
        <p:spPr>
          <a:xfrm>
            <a:off x="8696325" y="6410325"/>
            <a:ext cx="304800" cy="304800"/>
          </a:xfrm>
          <a:prstGeom prst="rect">
            <a:avLst/>
          </a:prstGeom>
        </p:spPr>
      </p:pic>
    </p:spTree>
  </p:cSld>
  <p:clrMapOvr>
    <a:masterClrMapping/>
  </p:clrMapOvr>
  <p:transition advTm="11554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70" name="Rectangle 2"/>
          <p:cNvSpPr>
            <a:spLocks noGrp="1" noChangeArrowheads="1"/>
          </p:cNvSpPr>
          <p:nvPr>
            <p:ph type="title"/>
          </p:nvPr>
        </p:nvSpPr>
        <p:spPr/>
        <p:txBody>
          <a:bodyPr/>
          <a:lstStyle/>
          <a:p>
            <a:r>
              <a:rPr lang="en-US" smtClean="0"/>
              <a:t>Information Distribution</a:t>
            </a:r>
            <a:endParaRPr lang="en-US"/>
          </a:p>
        </p:txBody>
      </p:sp>
      <p:sp>
        <p:nvSpPr>
          <p:cNvPr id="4" name="Slide Number Placeholder 3"/>
          <p:cNvSpPr>
            <a:spLocks noGrp="1"/>
          </p:cNvSpPr>
          <p:nvPr>
            <p:ph type="sldNum" sz="quarter" idx="12"/>
          </p:nvPr>
        </p:nvSpPr>
        <p:spPr/>
        <p:txBody>
          <a:bodyPr>
            <a:normAutofit fontScale="85000" lnSpcReduction="20000"/>
          </a:bodyPr>
          <a:lstStyle/>
          <a:p>
            <a:fld id="{9E9F98A2-A546-46B7-8E88-576BCC82FA36}" type="slidenum">
              <a:rPr lang="en-US" smtClean="0"/>
              <a:pPr/>
              <a:t>9</a:t>
            </a:fld>
            <a:endParaRPr lang="en-US"/>
          </a:p>
        </p:txBody>
      </p:sp>
      <p:sp>
        <p:nvSpPr>
          <p:cNvPr id="263171" name="Rectangle 3"/>
          <p:cNvSpPr>
            <a:spLocks noGrp="1" noChangeArrowheads="1"/>
          </p:cNvSpPr>
          <p:nvPr>
            <p:ph sz="quarter" idx="1"/>
          </p:nvPr>
        </p:nvSpPr>
        <p:spPr/>
        <p:txBody>
          <a:bodyPr/>
          <a:lstStyle/>
          <a:p>
            <a:r>
              <a:rPr lang="en-US" smtClean="0"/>
              <a:t>Getting the right information to the right people at the right time and in a useful format is just as important as developing the information in the first place.</a:t>
            </a:r>
          </a:p>
          <a:p>
            <a:r>
              <a:rPr lang="en-US" smtClean="0"/>
              <a:t>Important considerations include:</a:t>
            </a:r>
          </a:p>
          <a:p>
            <a:pPr lvl="1"/>
            <a:r>
              <a:rPr lang="en-US" smtClean="0"/>
              <a:t>Using technology to enhance information distribution.</a:t>
            </a:r>
          </a:p>
          <a:p>
            <a:pPr lvl="1"/>
            <a:r>
              <a:rPr lang="en-US" smtClean="0"/>
              <a:t>Formal and informal methods for distributing information.</a:t>
            </a:r>
            <a:endParaRPr lang="en-US"/>
          </a:p>
        </p:txBody>
      </p:sp>
      <p:pic>
        <p:nvPicPr>
          <p:cNvPr id="5" name="~PP1279.WAV">
            <a:hlinkClick r:id="" action="ppaction://media"/>
          </p:cNvPr>
          <p:cNvPicPr>
            <a:picLocks noRot="1" noChangeAspect="1"/>
          </p:cNvPicPr>
          <p:nvPr>
            <a:wavAudioFile r:embed="rId1" name="~PP1279.WAV"/>
          </p:nvPr>
        </p:nvPicPr>
        <p:blipFill>
          <a:blip r:embed="rId4" cstate="print"/>
          <a:stretch>
            <a:fillRect/>
          </a:stretch>
        </p:blipFill>
        <p:spPr>
          <a:xfrm>
            <a:off x="8696325" y="6410325"/>
            <a:ext cx="304800" cy="304800"/>
          </a:xfrm>
          <a:prstGeom prst="rect">
            <a:avLst/>
          </a:prstGeom>
        </p:spPr>
      </p:pic>
    </p:spTree>
  </p:cSld>
  <p:clrMapOvr>
    <a:masterClrMapping/>
  </p:clrMapOvr>
  <p:transition advTm="6864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2197</TotalTime>
  <Words>2359</Words>
  <Application>Microsoft Office PowerPoint</Application>
  <PresentationFormat>On-screen Show (4:3)</PresentationFormat>
  <Paragraphs>224</Paragraphs>
  <Slides>20</Slides>
  <Notes>19</Notes>
  <HiddenSlides>0</HiddenSlides>
  <MMClips>20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Median</vt:lpstr>
      <vt:lpstr>Project Communications Management</vt:lpstr>
      <vt:lpstr>Importance of Good Communications</vt:lpstr>
      <vt:lpstr>Dimensions of Communication</vt:lpstr>
      <vt:lpstr>Project Communications Management Processes</vt:lpstr>
      <vt:lpstr>Communications Planning</vt:lpstr>
      <vt:lpstr>Communications Management Plan Contents</vt:lpstr>
      <vt:lpstr>Communications Management Plan Contents (cont’d)</vt:lpstr>
      <vt:lpstr>Sample Communications Management Plan for Identified Stakeholders</vt:lpstr>
      <vt:lpstr>Information Distribution</vt:lpstr>
      <vt:lpstr>Distributing Information in an Effective and Timely Manner</vt:lpstr>
      <vt:lpstr>Importance of Face-to-Face Communication</vt:lpstr>
      <vt:lpstr>Encouraging More Face-to-Face Interactions</vt:lpstr>
      <vt:lpstr>Personal Preferences Affect Communication Needs</vt:lpstr>
      <vt:lpstr>Other Communication Considerations</vt:lpstr>
      <vt:lpstr>Figure 10-1. The Impact of the Number of People on Communications Channels</vt:lpstr>
      <vt:lpstr>Performance Reporting</vt:lpstr>
      <vt:lpstr>Managing Stakeholders</vt:lpstr>
      <vt:lpstr>Identify Stakeholders (Tools)</vt:lpstr>
      <vt:lpstr>Stakeholder Management Strategy</vt:lpstr>
      <vt:lpstr>So in your project…</vt:lpstr>
    </vt:vector>
  </TitlesOfParts>
  <Company>Augsburg College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Information  Technology</dc:creator>
  <cp:lastModifiedBy>Bong</cp:lastModifiedBy>
  <cp:revision>154</cp:revision>
  <dcterms:created xsi:type="dcterms:W3CDTF">2001-07-05T23:10:12Z</dcterms:created>
  <dcterms:modified xsi:type="dcterms:W3CDTF">2012-10-08T02:11:30Z</dcterms:modified>
</cp:coreProperties>
</file>

<file path=docProps/thumbnail.jpeg>
</file>